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36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20" dirty="0"/>
              <a:t>N</a:t>
            </a:r>
            <a:r>
              <a:rPr spc="5" dirty="0"/>
              <a:t>e</a:t>
            </a:r>
            <a:r>
              <a:rPr spc="30" dirty="0"/>
              <a:t>g</a:t>
            </a:r>
            <a:r>
              <a:rPr spc="15" dirty="0"/>
              <a:t>a</a:t>
            </a:r>
            <a:r>
              <a:rPr spc="114" dirty="0"/>
              <a:t>t</a:t>
            </a:r>
            <a:r>
              <a:rPr spc="50" dirty="0"/>
              <a:t>i</a:t>
            </a:r>
            <a:r>
              <a:rPr spc="30" dirty="0"/>
              <a:t>v</a:t>
            </a:r>
            <a:r>
              <a:rPr spc="5" dirty="0"/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30" dirty="0"/>
              <a:t>Positive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58400" cy="6810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-1587" y="0"/>
            <a:ext cx="10061575" cy="7775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20" dirty="0"/>
              <a:t>N</a:t>
            </a:r>
            <a:r>
              <a:rPr spc="5" dirty="0"/>
              <a:t>e</a:t>
            </a:r>
            <a:r>
              <a:rPr spc="30" dirty="0"/>
              <a:t>g</a:t>
            </a:r>
            <a:r>
              <a:rPr spc="15" dirty="0"/>
              <a:t>a</a:t>
            </a:r>
            <a:r>
              <a:rPr spc="114" dirty="0"/>
              <a:t>t</a:t>
            </a:r>
            <a:r>
              <a:rPr spc="50" dirty="0"/>
              <a:t>i</a:t>
            </a:r>
            <a:r>
              <a:rPr spc="30" dirty="0"/>
              <a:t>v</a:t>
            </a:r>
            <a:r>
              <a:rPr spc="5" dirty="0"/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30" dirty="0"/>
              <a:t>Positive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20" dirty="0"/>
              <a:t>N</a:t>
            </a:r>
            <a:r>
              <a:rPr spc="5" dirty="0"/>
              <a:t>e</a:t>
            </a:r>
            <a:r>
              <a:rPr spc="30" dirty="0"/>
              <a:t>g</a:t>
            </a:r>
            <a:r>
              <a:rPr spc="15" dirty="0"/>
              <a:t>a</a:t>
            </a:r>
            <a:r>
              <a:rPr spc="114" dirty="0"/>
              <a:t>t</a:t>
            </a:r>
            <a:r>
              <a:rPr spc="50" dirty="0"/>
              <a:t>i</a:t>
            </a:r>
            <a:r>
              <a:rPr spc="30" dirty="0"/>
              <a:t>v</a:t>
            </a:r>
            <a:r>
              <a:rPr spc="5" dirty="0"/>
              <a:t>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30" dirty="0"/>
              <a:t>Positive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20" dirty="0"/>
              <a:t>N</a:t>
            </a:r>
            <a:r>
              <a:rPr spc="5" dirty="0"/>
              <a:t>e</a:t>
            </a:r>
            <a:r>
              <a:rPr spc="30" dirty="0"/>
              <a:t>g</a:t>
            </a:r>
            <a:r>
              <a:rPr spc="15" dirty="0"/>
              <a:t>a</a:t>
            </a:r>
            <a:r>
              <a:rPr spc="114" dirty="0"/>
              <a:t>t</a:t>
            </a:r>
            <a:r>
              <a:rPr spc="50" dirty="0"/>
              <a:t>i</a:t>
            </a:r>
            <a:r>
              <a:rPr spc="30" dirty="0"/>
              <a:t>v</a:t>
            </a:r>
            <a:r>
              <a:rPr spc="5" dirty="0"/>
              <a:t>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30" dirty="0"/>
              <a:t>Positive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20" dirty="0"/>
              <a:t>N</a:t>
            </a:r>
            <a:r>
              <a:rPr spc="5" dirty="0"/>
              <a:t>e</a:t>
            </a:r>
            <a:r>
              <a:rPr spc="30" dirty="0"/>
              <a:t>g</a:t>
            </a:r>
            <a:r>
              <a:rPr spc="15" dirty="0"/>
              <a:t>a</a:t>
            </a:r>
            <a:r>
              <a:rPr spc="114" dirty="0"/>
              <a:t>t</a:t>
            </a:r>
            <a:r>
              <a:rPr spc="50" dirty="0"/>
              <a:t>i</a:t>
            </a:r>
            <a:r>
              <a:rPr spc="30" dirty="0"/>
              <a:t>v</a:t>
            </a:r>
            <a:r>
              <a:rPr spc="5" dirty="0"/>
              <a:t>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30" dirty="0"/>
              <a:t>Positive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4183" y="545255"/>
            <a:ext cx="8430033" cy="91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621066" y="6268489"/>
            <a:ext cx="440055" cy="159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20" dirty="0"/>
              <a:t>N</a:t>
            </a:r>
            <a:r>
              <a:rPr spc="5" dirty="0"/>
              <a:t>e</a:t>
            </a:r>
            <a:r>
              <a:rPr spc="30" dirty="0"/>
              <a:t>g</a:t>
            </a:r>
            <a:r>
              <a:rPr spc="15" dirty="0"/>
              <a:t>a</a:t>
            </a:r>
            <a:r>
              <a:rPr spc="114" dirty="0"/>
              <a:t>t</a:t>
            </a:r>
            <a:r>
              <a:rPr spc="50" dirty="0"/>
              <a:t>i</a:t>
            </a:r>
            <a:r>
              <a:rPr spc="30" dirty="0"/>
              <a:t>v</a:t>
            </a:r>
            <a:r>
              <a:rPr spc="5" dirty="0"/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47825" y="6268489"/>
            <a:ext cx="395605" cy="159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30" dirty="0"/>
              <a:t>Positive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@trimtabsfunds.com" TargetMode="External"/><Relationship Id="rId2" Type="http://schemas.openxmlformats.org/officeDocument/2006/relationships/hyperlink" Target="mailto:research@trimtabsfunds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trimtabsfund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4183" y="5735377"/>
            <a:ext cx="22548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Free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Cash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Flow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Investing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756400"/>
            <a:ext cx="10058400" cy="1016000"/>
          </a:xfrm>
          <a:custGeom>
            <a:avLst/>
            <a:gdLst/>
            <a:ahLst/>
            <a:cxnLst/>
            <a:rect l="l" t="t" r="r" b="b"/>
            <a:pathLst>
              <a:path w="10058400" h="1016000">
                <a:moveTo>
                  <a:pt x="0" y="1016000"/>
                </a:moveTo>
                <a:lnTo>
                  <a:pt x="10058400" y="1016000"/>
                </a:lnTo>
                <a:lnTo>
                  <a:pt x="10058400" y="0"/>
                </a:lnTo>
                <a:lnTo>
                  <a:pt x="0" y="0"/>
                </a:lnTo>
                <a:lnTo>
                  <a:pt x="0" y="1016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94643" y="6931917"/>
            <a:ext cx="168211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resear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ch@trimtabsfunds.com </a:t>
            </a:r>
            <a:r>
              <a:rPr sz="10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585858"/>
                </a:solidFill>
                <a:latin typeface="Arial"/>
                <a:cs typeface="Arial"/>
                <a:hlinkClick r:id="rId4"/>
              </a:rPr>
              <a:t>www.trimtabsfunds.com </a:t>
            </a:r>
            <a:r>
              <a:rPr sz="10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85858"/>
                </a:solidFill>
                <a:latin typeface="Arial"/>
                <a:cs typeface="Arial"/>
              </a:rPr>
              <a:t>Office: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585858"/>
                </a:solidFill>
                <a:latin typeface="Arial"/>
                <a:cs typeface="Arial"/>
              </a:rPr>
              <a:t>1-212-217-2514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4189" y="6906517"/>
            <a:ext cx="2178050" cy="533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spc="-30" dirty="0">
                <a:solidFill>
                  <a:srgbClr val="585858"/>
                </a:solidFill>
                <a:latin typeface="Arial"/>
                <a:cs typeface="Arial"/>
              </a:rPr>
              <a:t>TrimTabs </a:t>
            </a:r>
            <a:r>
              <a:rPr sz="1000" b="1" spc="-10" dirty="0">
                <a:solidFill>
                  <a:srgbClr val="585858"/>
                </a:solidFill>
                <a:latin typeface="Arial"/>
                <a:cs typeface="Arial"/>
              </a:rPr>
              <a:t>Asset</a:t>
            </a:r>
            <a:r>
              <a:rPr sz="1000" b="1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10" dirty="0">
                <a:solidFill>
                  <a:srgbClr val="585858"/>
                </a:solidFill>
                <a:latin typeface="Arial"/>
                <a:cs typeface="Arial"/>
              </a:rPr>
              <a:t>Management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00"/>
              </a:spcBef>
            </a:pP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1345 </a:t>
            </a:r>
            <a:r>
              <a:rPr sz="1000" spc="-15" dirty="0">
                <a:solidFill>
                  <a:srgbClr val="585858"/>
                </a:solidFill>
                <a:latin typeface="Arial"/>
                <a:cs typeface="Arial"/>
              </a:rPr>
              <a:t>Avenue </a:t>
            </a:r>
            <a:r>
              <a:rPr sz="1000" dirty="0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sz="1000" spc="5" dirty="0">
                <a:solidFill>
                  <a:srgbClr val="585858"/>
                </a:solidFill>
                <a:latin typeface="Arial"/>
                <a:cs typeface="Arial"/>
              </a:rPr>
              <a:t>the </a:t>
            </a:r>
            <a:r>
              <a:rPr sz="1000" dirty="0">
                <a:solidFill>
                  <a:srgbClr val="585858"/>
                </a:solidFill>
                <a:latin typeface="Arial"/>
                <a:cs typeface="Arial"/>
              </a:rPr>
              <a:t>Americas,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Floor</a:t>
            </a:r>
            <a:r>
              <a:rPr sz="10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2  </a:t>
            </a:r>
            <a:r>
              <a:rPr sz="1000" spc="5" dirty="0">
                <a:solidFill>
                  <a:srgbClr val="585858"/>
                </a:solidFill>
                <a:latin typeface="Arial"/>
                <a:cs typeface="Arial"/>
              </a:rPr>
              <a:t>New </a:t>
            </a:r>
            <a:r>
              <a:rPr sz="1000" spc="-20" dirty="0">
                <a:solidFill>
                  <a:srgbClr val="585858"/>
                </a:solidFill>
                <a:latin typeface="Arial"/>
                <a:cs typeface="Arial"/>
              </a:rPr>
              <a:t>York,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NY</a:t>
            </a:r>
            <a:r>
              <a:rPr sz="10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10105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21938" y="7744659"/>
            <a:ext cx="1036955" cy="27940"/>
          </a:xfrm>
          <a:custGeom>
            <a:avLst/>
            <a:gdLst/>
            <a:ahLst/>
            <a:cxnLst/>
            <a:rect l="l" t="t" r="r" b="b"/>
            <a:pathLst>
              <a:path w="1036954" h="27940">
                <a:moveTo>
                  <a:pt x="1036461" y="0"/>
                </a:moveTo>
                <a:lnTo>
                  <a:pt x="975299" y="413"/>
                </a:lnTo>
                <a:lnTo>
                  <a:pt x="924618" y="909"/>
                </a:lnTo>
                <a:lnTo>
                  <a:pt x="873946" y="1530"/>
                </a:lnTo>
                <a:lnTo>
                  <a:pt x="823285" y="2273"/>
                </a:lnTo>
                <a:lnTo>
                  <a:pt x="772633" y="3133"/>
                </a:lnTo>
                <a:lnTo>
                  <a:pt x="721989" y="4106"/>
                </a:lnTo>
                <a:lnTo>
                  <a:pt x="671354" y="5187"/>
                </a:lnTo>
                <a:lnTo>
                  <a:pt x="620728" y="6372"/>
                </a:lnTo>
                <a:lnTo>
                  <a:pt x="570109" y="7658"/>
                </a:lnTo>
                <a:lnTo>
                  <a:pt x="519497" y="9039"/>
                </a:lnTo>
                <a:lnTo>
                  <a:pt x="468893" y="10511"/>
                </a:lnTo>
                <a:lnTo>
                  <a:pt x="418295" y="12070"/>
                </a:lnTo>
                <a:lnTo>
                  <a:pt x="367703" y="13712"/>
                </a:lnTo>
                <a:lnTo>
                  <a:pt x="317117" y="15432"/>
                </a:lnTo>
                <a:lnTo>
                  <a:pt x="266537" y="17226"/>
                </a:lnTo>
                <a:lnTo>
                  <a:pt x="215961" y="19090"/>
                </a:lnTo>
                <a:lnTo>
                  <a:pt x="165390" y="21020"/>
                </a:lnTo>
                <a:lnTo>
                  <a:pt x="114824" y="23010"/>
                </a:lnTo>
                <a:lnTo>
                  <a:pt x="64261" y="25058"/>
                </a:lnTo>
                <a:lnTo>
                  <a:pt x="13702" y="27158"/>
                </a:lnTo>
                <a:lnTo>
                  <a:pt x="0" y="2774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41682" y="7655889"/>
            <a:ext cx="2016760" cy="116839"/>
          </a:xfrm>
          <a:custGeom>
            <a:avLst/>
            <a:gdLst/>
            <a:ahLst/>
            <a:cxnLst/>
            <a:rect l="l" t="t" r="r" b="b"/>
            <a:pathLst>
              <a:path w="2016759" h="116840">
                <a:moveTo>
                  <a:pt x="2016717" y="0"/>
                </a:moveTo>
                <a:lnTo>
                  <a:pt x="1959479" y="340"/>
                </a:lnTo>
                <a:lnTo>
                  <a:pt x="1909198" y="842"/>
                </a:lnTo>
                <a:lnTo>
                  <a:pt x="1858935" y="1521"/>
                </a:lnTo>
                <a:lnTo>
                  <a:pt x="1808690" y="2375"/>
                </a:lnTo>
                <a:lnTo>
                  <a:pt x="1758460" y="3399"/>
                </a:lnTo>
                <a:lnTo>
                  <a:pt x="1708243" y="4591"/>
                </a:lnTo>
                <a:lnTo>
                  <a:pt x="1658038" y="5948"/>
                </a:lnTo>
                <a:lnTo>
                  <a:pt x="1607842" y="7465"/>
                </a:lnTo>
                <a:lnTo>
                  <a:pt x="1557655" y="9140"/>
                </a:lnTo>
                <a:lnTo>
                  <a:pt x="1507472" y="10970"/>
                </a:lnTo>
                <a:lnTo>
                  <a:pt x="1457294" y="12950"/>
                </a:lnTo>
                <a:lnTo>
                  <a:pt x="1407118" y="15079"/>
                </a:lnTo>
                <a:lnTo>
                  <a:pt x="1356941" y="17352"/>
                </a:lnTo>
                <a:lnTo>
                  <a:pt x="1306763" y="19767"/>
                </a:lnTo>
                <a:lnTo>
                  <a:pt x="1256581" y="22320"/>
                </a:lnTo>
                <a:lnTo>
                  <a:pt x="1206393" y="25007"/>
                </a:lnTo>
                <a:lnTo>
                  <a:pt x="1156198" y="27826"/>
                </a:lnTo>
                <a:lnTo>
                  <a:pt x="1105992" y="30774"/>
                </a:lnTo>
                <a:lnTo>
                  <a:pt x="1055776" y="33846"/>
                </a:lnTo>
                <a:lnTo>
                  <a:pt x="1005546" y="37040"/>
                </a:lnTo>
                <a:lnTo>
                  <a:pt x="955301" y="40353"/>
                </a:lnTo>
                <a:lnTo>
                  <a:pt x="905038" y="43781"/>
                </a:lnTo>
                <a:lnTo>
                  <a:pt x="854757" y="47320"/>
                </a:lnTo>
                <a:lnTo>
                  <a:pt x="804454" y="50969"/>
                </a:lnTo>
                <a:lnTo>
                  <a:pt x="754129" y="54723"/>
                </a:lnTo>
                <a:lnTo>
                  <a:pt x="703778" y="58578"/>
                </a:lnTo>
                <a:lnTo>
                  <a:pt x="653401" y="62533"/>
                </a:lnTo>
                <a:lnTo>
                  <a:pt x="602995" y="66583"/>
                </a:lnTo>
                <a:lnTo>
                  <a:pt x="552559" y="70725"/>
                </a:lnTo>
                <a:lnTo>
                  <a:pt x="502090" y="74957"/>
                </a:lnTo>
                <a:lnTo>
                  <a:pt x="450872" y="79223"/>
                </a:lnTo>
                <a:lnTo>
                  <a:pt x="399681" y="83502"/>
                </a:lnTo>
                <a:lnTo>
                  <a:pt x="348515" y="87785"/>
                </a:lnTo>
                <a:lnTo>
                  <a:pt x="297370" y="92066"/>
                </a:lnTo>
                <a:lnTo>
                  <a:pt x="246246" y="96335"/>
                </a:lnTo>
                <a:lnTo>
                  <a:pt x="195141" y="100586"/>
                </a:lnTo>
                <a:lnTo>
                  <a:pt x="144051" y="104810"/>
                </a:lnTo>
                <a:lnTo>
                  <a:pt x="92976" y="108999"/>
                </a:lnTo>
                <a:lnTo>
                  <a:pt x="41913" y="113146"/>
                </a:lnTo>
                <a:lnTo>
                  <a:pt x="0" y="11651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0262" y="7738061"/>
            <a:ext cx="1957705" cy="34925"/>
          </a:xfrm>
          <a:custGeom>
            <a:avLst/>
            <a:gdLst/>
            <a:ahLst/>
            <a:cxnLst/>
            <a:rect l="l" t="t" r="r" b="b"/>
            <a:pathLst>
              <a:path w="1957704" h="34925">
                <a:moveTo>
                  <a:pt x="1957176" y="34337"/>
                </a:moveTo>
                <a:lnTo>
                  <a:pt x="1917532" y="32322"/>
                </a:lnTo>
                <a:lnTo>
                  <a:pt x="1867113" y="29805"/>
                </a:lnTo>
                <a:lnTo>
                  <a:pt x="1816699" y="27340"/>
                </a:lnTo>
                <a:lnTo>
                  <a:pt x="1766288" y="24935"/>
                </a:lnTo>
                <a:lnTo>
                  <a:pt x="1715882" y="22597"/>
                </a:lnTo>
                <a:lnTo>
                  <a:pt x="1665481" y="20333"/>
                </a:lnTo>
                <a:lnTo>
                  <a:pt x="1615084" y="18151"/>
                </a:lnTo>
                <a:lnTo>
                  <a:pt x="1564692" y="16056"/>
                </a:lnTo>
                <a:lnTo>
                  <a:pt x="1514305" y="14058"/>
                </a:lnTo>
                <a:lnTo>
                  <a:pt x="1463924" y="12161"/>
                </a:lnTo>
                <a:lnTo>
                  <a:pt x="1413548" y="10375"/>
                </a:lnTo>
                <a:lnTo>
                  <a:pt x="1363178" y="8705"/>
                </a:lnTo>
                <a:lnTo>
                  <a:pt x="1312813" y="7159"/>
                </a:lnTo>
                <a:lnTo>
                  <a:pt x="1262455" y="5745"/>
                </a:lnTo>
                <a:lnTo>
                  <a:pt x="1212102" y="4468"/>
                </a:lnTo>
                <a:lnTo>
                  <a:pt x="1161757" y="3337"/>
                </a:lnTo>
                <a:lnTo>
                  <a:pt x="1111417" y="2358"/>
                </a:lnTo>
                <a:lnTo>
                  <a:pt x="1061085" y="1539"/>
                </a:lnTo>
                <a:lnTo>
                  <a:pt x="1010759" y="886"/>
                </a:lnTo>
                <a:lnTo>
                  <a:pt x="960441" y="407"/>
                </a:lnTo>
                <a:lnTo>
                  <a:pt x="910130" y="109"/>
                </a:lnTo>
                <a:lnTo>
                  <a:pt x="859826" y="0"/>
                </a:lnTo>
                <a:lnTo>
                  <a:pt x="809530" y="85"/>
                </a:lnTo>
                <a:lnTo>
                  <a:pt x="759242" y="372"/>
                </a:lnTo>
                <a:lnTo>
                  <a:pt x="708962" y="869"/>
                </a:lnTo>
                <a:lnTo>
                  <a:pt x="658690" y="1583"/>
                </a:lnTo>
                <a:lnTo>
                  <a:pt x="608426" y="2520"/>
                </a:lnTo>
                <a:lnTo>
                  <a:pt x="558171" y="3688"/>
                </a:lnTo>
                <a:lnTo>
                  <a:pt x="507925" y="5094"/>
                </a:lnTo>
                <a:lnTo>
                  <a:pt x="457688" y="6744"/>
                </a:lnTo>
                <a:lnTo>
                  <a:pt x="407459" y="8647"/>
                </a:lnTo>
                <a:lnTo>
                  <a:pt x="357240" y="10809"/>
                </a:lnTo>
                <a:lnTo>
                  <a:pt x="307031" y="13238"/>
                </a:lnTo>
                <a:lnTo>
                  <a:pt x="256831" y="15940"/>
                </a:lnTo>
                <a:lnTo>
                  <a:pt x="206641" y="18922"/>
                </a:lnTo>
                <a:lnTo>
                  <a:pt x="156462" y="22193"/>
                </a:lnTo>
                <a:lnTo>
                  <a:pt x="106292" y="25758"/>
                </a:lnTo>
                <a:lnTo>
                  <a:pt x="56133" y="29625"/>
                </a:lnTo>
                <a:lnTo>
                  <a:pt x="5984" y="33801"/>
                </a:lnTo>
                <a:lnTo>
                  <a:pt x="0" y="3433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66378" y="7542177"/>
            <a:ext cx="2692400" cy="230504"/>
          </a:xfrm>
          <a:custGeom>
            <a:avLst/>
            <a:gdLst/>
            <a:ahLst/>
            <a:cxnLst/>
            <a:rect l="l" t="t" r="r" b="b"/>
            <a:pathLst>
              <a:path w="2692400" h="230504">
                <a:moveTo>
                  <a:pt x="2692021" y="0"/>
                </a:moveTo>
                <a:lnTo>
                  <a:pt x="2630609" y="740"/>
                </a:lnTo>
                <a:lnTo>
                  <a:pt x="2580144" y="1610"/>
                </a:lnTo>
                <a:lnTo>
                  <a:pt x="2529718" y="2699"/>
                </a:lnTo>
                <a:lnTo>
                  <a:pt x="2479326" y="4004"/>
                </a:lnTo>
                <a:lnTo>
                  <a:pt x="2428965" y="5522"/>
                </a:lnTo>
                <a:lnTo>
                  <a:pt x="2378631" y="7250"/>
                </a:lnTo>
                <a:lnTo>
                  <a:pt x="2328319" y="9184"/>
                </a:lnTo>
                <a:lnTo>
                  <a:pt x="2278027" y="11322"/>
                </a:lnTo>
                <a:lnTo>
                  <a:pt x="2227750" y="13661"/>
                </a:lnTo>
                <a:lnTo>
                  <a:pt x="2177484" y="16198"/>
                </a:lnTo>
                <a:lnTo>
                  <a:pt x="2127226" y="18929"/>
                </a:lnTo>
                <a:lnTo>
                  <a:pt x="2076972" y="21853"/>
                </a:lnTo>
                <a:lnTo>
                  <a:pt x="2026718" y="24965"/>
                </a:lnTo>
                <a:lnTo>
                  <a:pt x="1976460" y="28263"/>
                </a:lnTo>
                <a:lnTo>
                  <a:pt x="1926195" y="31744"/>
                </a:lnTo>
                <a:lnTo>
                  <a:pt x="1875918" y="35404"/>
                </a:lnTo>
                <a:lnTo>
                  <a:pt x="1825626" y="39242"/>
                </a:lnTo>
                <a:lnTo>
                  <a:pt x="1775314" y="43253"/>
                </a:lnTo>
                <a:lnTo>
                  <a:pt x="1724980" y="47435"/>
                </a:lnTo>
                <a:lnTo>
                  <a:pt x="1674619" y="51785"/>
                </a:lnTo>
                <a:lnTo>
                  <a:pt x="1624228" y="56300"/>
                </a:lnTo>
                <a:lnTo>
                  <a:pt x="1573802" y="60977"/>
                </a:lnTo>
                <a:lnTo>
                  <a:pt x="1523338" y="65813"/>
                </a:lnTo>
                <a:lnTo>
                  <a:pt x="1472832" y="70804"/>
                </a:lnTo>
                <a:lnTo>
                  <a:pt x="1422281" y="75948"/>
                </a:lnTo>
                <a:lnTo>
                  <a:pt x="1371679" y="81243"/>
                </a:lnTo>
                <a:lnTo>
                  <a:pt x="1321024" y="86684"/>
                </a:lnTo>
                <a:lnTo>
                  <a:pt x="1270312" y="92269"/>
                </a:lnTo>
                <a:lnTo>
                  <a:pt x="1219539" y="97995"/>
                </a:lnTo>
                <a:lnTo>
                  <a:pt x="1168700" y="103858"/>
                </a:lnTo>
                <a:lnTo>
                  <a:pt x="1117703" y="109905"/>
                </a:lnTo>
                <a:lnTo>
                  <a:pt x="1066743" y="115970"/>
                </a:lnTo>
                <a:lnTo>
                  <a:pt x="1015816" y="122045"/>
                </a:lnTo>
                <a:lnTo>
                  <a:pt x="964919" y="128119"/>
                </a:lnTo>
                <a:lnTo>
                  <a:pt x="914049" y="134182"/>
                </a:lnTo>
                <a:lnTo>
                  <a:pt x="863203" y="140225"/>
                </a:lnTo>
                <a:lnTo>
                  <a:pt x="812376" y="146238"/>
                </a:lnTo>
                <a:lnTo>
                  <a:pt x="761567" y="152210"/>
                </a:lnTo>
                <a:lnTo>
                  <a:pt x="710771" y="158133"/>
                </a:lnTo>
                <a:lnTo>
                  <a:pt x="659985" y="163996"/>
                </a:lnTo>
                <a:lnTo>
                  <a:pt x="609205" y="169789"/>
                </a:lnTo>
                <a:lnTo>
                  <a:pt x="558429" y="175503"/>
                </a:lnTo>
                <a:lnTo>
                  <a:pt x="507653" y="181127"/>
                </a:lnTo>
                <a:lnTo>
                  <a:pt x="456874" y="186653"/>
                </a:lnTo>
                <a:lnTo>
                  <a:pt x="406087" y="192069"/>
                </a:lnTo>
                <a:lnTo>
                  <a:pt x="355291" y="197366"/>
                </a:lnTo>
                <a:lnTo>
                  <a:pt x="304481" y="202535"/>
                </a:lnTo>
                <a:lnTo>
                  <a:pt x="253654" y="207565"/>
                </a:lnTo>
                <a:lnTo>
                  <a:pt x="202807" y="212447"/>
                </a:lnTo>
                <a:lnTo>
                  <a:pt x="151937" y="217170"/>
                </a:lnTo>
                <a:lnTo>
                  <a:pt x="101040" y="221725"/>
                </a:lnTo>
                <a:lnTo>
                  <a:pt x="50112" y="226103"/>
                </a:lnTo>
                <a:lnTo>
                  <a:pt x="0" y="23022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30378" y="7691711"/>
            <a:ext cx="2868930" cy="81280"/>
          </a:xfrm>
          <a:custGeom>
            <a:avLst/>
            <a:gdLst/>
            <a:ahLst/>
            <a:cxnLst/>
            <a:rect l="l" t="t" r="r" b="b"/>
            <a:pathLst>
              <a:path w="2868929" h="81279">
                <a:moveTo>
                  <a:pt x="2868585" y="80689"/>
                </a:moveTo>
                <a:lnTo>
                  <a:pt x="2807833" y="77085"/>
                </a:lnTo>
                <a:lnTo>
                  <a:pt x="2757279" y="74019"/>
                </a:lnTo>
                <a:lnTo>
                  <a:pt x="2706721" y="70905"/>
                </a:lnTo>
                <a:lnTo>
                  <a:pt x="2656161" y="67753"/>
                </a:lnTo>
                <a:lnTo>
                  <a:pt x="2605598" y="64570"/>
                </a:lnTo>
                <a:lnTo>
                  <a:pt x="2555033" y="61368"/>
                </a:lnTo>
                <a:lnTo>
                  <a:pt x="2504468" y="58153"/>
                </a:lnTo>
                <a:lnTo>
                  <a:pt x="2453902" y="54936"/>
                </a:lnTo>
                <a:lnTo>
                  <a:pt x="2403336" y="51726"/>
                </a:lnTo>
                <a:lnTo>
                  <a:pt x="2352771" y="48531"/>
                </a:lnTo>
                <a:lnTo>
                  <a:pt x="2302208" y="45360"/>
                </a:lnTo>
                <a:lnTo>
                  <a:pt x="2251647" y="42223"/>
                </a:lnTo>
                <a:lnTo>
                  <a:pt x="2201089" y="39129"/>
                </a:lnTo>
                <a:lnTo>
                  <a:pt x="2150535" y="36087"/>
                </a:lnTo>
                <a:lnTo>
                  <a:pt x="2099984" y="33105"/>
                </a:lnTo>
                <a:lnTo>
                  <a:pt x="2049439" y="30193"/>
                </a:lnTo>
                <a:lnTo>
                  <a:pt x="1998899" y="27359"/>
                </a:lnTo>
                <a:lnTo>
                  <a:pt x="1948365" y="24614"/>
                </a:lnTo>
                <a:lnTo>
                  <a:pt x="1897838" y="21965"/>
                </a:lnTo>
                <a:lnTo>
                  <a:pt x="1847318" y="19422"/>
                </a:lnTo>
                <a:lnTo>
                  <a:pt x="1796807" y="16994"/>
                </a:lnTo>
                <a:lnTo>
                  <a:pt x="1746304" y="14690"/>
                </a:lnTo>
                <a:lnTo>
                  <a:pt x="1695811" y="12519"/>
                </a:lnTo>
                <a:lnTo>
                  <a:pt x="1645328" y="10490"/>
                </a:lnTo>
                <a:lnTo>
                  <a:pt x="1594855" y="8612"/>
                </a:lnTo>
                <a:lnTo>
                  <a:pt x="1544394" y="6894"/>
                </a:lnTo>
                <a:lnTo>
                  <a:pt x="1493945" y="5346"/>
                </a:lnTo>
                <a:lnTo>
                  <a:pt x="1443508" y="3975"/>
                </a:lnTo>
                <a:lnTo>
                  <a:pt x="1393085" y="2792"/>
                </a:lnTo>
                <a:lnTo>
                  <a:pt x="1342676" y="1805"/>
                </a:lnTo>
                <a:lnTo>
                  <a:pt x="1292281" y="1023"/>
                </a:lnTo>
                <a:lnTo>
                  <a:pt x="1241902" y="455"/>
                </a:lnTo>
                <a:lnTo>
                  <a:pt x="1191539" y="111"/>
                </a:lnTo>
                <a:lnTo>
                  <a:pt x="1141192" y="0"/>
                </a:lnTo>
                <a:lnTo>
                  <a:pt x="1090863" y="129"/>
                </a:lnTo>
                <a:lnTo>
                  <a:pt x="1040551" y="509"/>
                </a:lnTo>
                <a:lnTo>
                  <a:pt x="990258" y="1149"/>
                </a:lnTo>
                <a:lnTo>
                  <a:pt x="939984" y="2057"/>
                </a:lnTo>
                <a:lnTo>
                  <a:pt x="889730" y="3243"/>
                </a:lnTo>
                <a:lnTo>
                  <a:pt x="839497" y="4715"/>
                </a:lnTo>
                <a:lnTo>
                  <a:pt x="789284" y="6483"/>
                </a:lnTo>
                <a:lnTo>
                  <a:pt x="739094" y="8555"/>
                </a:lnTo>
                <a:lnTo>
                  <a:pt x="688926" y="10942"/>
                </a:lnTo>
                <a:lnTo>
                  <a:pt x="638781" y="13651"/>
                </a:lnTo>
                <a:lnTo>
                  <a:pt x="588660" y="16692"/>
                </a:lnTo>
                <a:lnTo>
                  <a:pt x="538563" y="20073"/>
                </a:lnTo>
                <a:lnTo>
                  <a:pt x="488492" y="23805"/>
                </a:lnTo>
                <a:lnTo>
                  <a:pt x="438446" y="27895"/>
                </a:lnTo>
                <a:lnTo>
                  <a:pt x="388426" y="32353"/>
                </a:lnTo>
                <a:lnTo>
                  <a:pt x="338434" y="37189"/>
                </a:lnTo>
                <a:lnTo>
                  <a:pt x="288469" y="42410"/>
                </a:lnTo>
                <a:lnTo>
                  <a:pt x="238532" y="48026"/>
                </a:lnTo>
                <a:lnTo>
                  <a:pt x="188625" y="54047"/>
                </a:lnTo>
                <a:lnTo>
                  <a:pt x="138747" y="60480"/>
                </a:lnTo>
                <a:lnTo>
                  <a:pt x="88900" y="67336"/>
                </a:lnTo>
                <a:lnTo>
                  <a:pt x="39083" y="74623"/>
                </a:lnTo>
                <a:lnTo>
                  <a:pt x="0" y="8068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92868" y="7399352"/>
            <a:ext cx="7566025" cy="373380"/>
          </a:xfrm>
          <a:custGeom>
            <a:avLst/>
            <a:gdLst/>
            <a:ahLst/>
            <a:cxnLst/>
            <a:rect l="l" t="t" r="r" b="b"/>
            <a:pathLst>
              <a:path w="7566025" h="373379">
                <a:moveTo>
                  <a:pt x="7565531" y="0"/>
                </a:moveTo>
                <a:lnTo>
                  <a:pt x="7504235" y="1079"/>
                </a:lnTo>
                <a:lnTo>
                  <a:pt x="7453973" y="2292"/>
                </a:lnTo>
                <a:lnTo>
                  <a:pt x="7403768" y="3779"/>
                </a:lnTo>
                <a:lnTo>
                  <a:pt x="7353615" y="5536"/>
                </a:lnTo>
                <a:lnTo>
                  <a:pt x="7303511" y="7562"/>
                </a:lnTo>
                <a:lnTo>
                  <a:pt x="7253449" y="9853"/>
                </a:lnTo>
                <a:lnTo>
                  <a:pt x="7203427" y="12406"/>
                </a:lnTo>
                <a:lnTo>
                  <a:pt x="7153438" y="15220"/>
                </a:lnTo>
                <a:lnTo>
                  <a:pt x="7103480" y="18290"/>
                </a:lnTo>
                <a:lnTo>
                  <a:pt x="7053547" y="21615"/>
                </a:lnTo>
                <a:lnTo>
                  <a:pt x="7003635" y="25192"/>
                </a:lnTo>
                <a:lnTo>
                  <a:pt x="6953738" y="29017"/>
                </a:lnTo>
                <a:lnTo>
                  <a:pt x="6903854" y="33089"/>
                </a:lnTo>
                <a:lnTo>
                  <a:pt x="6853977" y="37404"/>
                </a:lnTo>
                <a:lnTo>
                  <a:pt x="6804102" y="41959"/>
                </a:lnTo>
                <a:lnTo>
                  <a:pt x="6754226" y="46753"/>
                </a:lnTo>
                <a:lnTo>
                  <a:pt x="6704343" y="51781"/>
                </a:lnTo>
                <a:lnTo>
                  <a:pt x="6654449" y="57042"/>
                </a:lnTo>
                <a:lnTo>
                  <a:pt x="6604540" y="62533"/>
                </a:lnTo>
                <a:lnTo>
                  <a:pt x="6554611" y="68250"/>
                </a:lnTo>
                <a:lnTo>
                  <a:pt x="6504657" y="74192"/>
                </a:lnTo>
                <a:lnTo>
                  <a:pt x="6454674" y="80355"/>
                </a:lnTo>
                <a:lnTo>
                  <a:pt x="6404658" y="86736"/>
                </a:lnTo>
                <a:lnTo>
                  <a:pt x="6354604" y="93333"/>
                </a:lnTo>
                <a:lnTo>
                  <a:pt x="6304507" y="100144"/>
                </a:lnTo>
                <a:lnTo>
                  <a:pt x="6254363" y="107165"/>
                </a:lnTo>
                <a:lnTo>
                  <a:pt x="6204167" y="114393"/>
                </a:lnTo>
                <a:lnTo>
                  <a:pt x="6153916" y="121826"/>
                </a:lnTo>
                <a:lnTo>
                  <a:pt x="6103603" y="129462"/>
                </a:lnTo>
                <a:lnTo>
                  <a:pt x="6053225" y="137296"/>
                </a:lnTo>
                <a:lnTo>
                  <a:pt x="6002778" y="145328"/>
                </a:lnTo>
                <a:lnTo>
                  <a:pt x="5952256" y="153553"/>
                </a:lnTo>
                <a:lnTo>
                  <a:pt x="5902239" y="161650"/>
                </a:lnTo>
                <a:lnTo>
                  <a:pt x="5852284" y="169728"/>
                </a:lnTo>
                <a:lnTo>
                  <a:pt x="5802384" y="177776"/>
                </a:lnTo>
                <a:lnTo>
                  <a:pt x="5752535" y="185786"/>
                </a:lnTo>
                <a:lnTo>
                  <a:pt x="5702731" y="193746"/>
                </a:lnTo>
                <a:lnTo>
                  <a:pt x="5652966" y="201648"/>
                </a:lnTo>
                <a:lnTo>
                  <a:pt x="5603234" y="209481"/>
                </a:lnTo>
                <a:lnTo>
                  <a:pt x="5553530" y="217235"/>
                </a:lnTo>
                <a:lnTo>
                  <a:pt x="5503849" y="224902"/>
                </a:lnTo>
                <a:lnTo>
                  <a:pt x="5454184" y="232469"/>
                </a:lnTo>
                <a:lnTo>
                  <a:pt x="5404531" y="239929"/>
                </a:lnTo>
                <a:lnTo>
                  <a:pt x="5354883" y="247271"/>
                </a:lnTo>
                <a:lnTo>
                  <a:pt x="5305235" y="254486"/>
                </a:lnTo>
                <a:lnTo>
                  <a:pt x="5255581" y="261562"/>
                </a:lnTo>
                <a:lnTo>
                  <a:pt x="5205916" y="268492"/>
                </a:lnTo>
                <a:lnTo>
                  <a:pt x="5156235" y="275264"/>
                </a:lnTo>
                <a:lnTo>
                  <a:pt x="5106531" y="281869"/>
                </a:lnTo>
                <a:lnTo>
                  <a:pt x="5056798" y="288297"/>
                </a:lnTo>
                <a:lnTo>
                  <a:pt x="5007033" y="294538"/>
                </a:lnTo>
                <a:lnTo>
                  <a:pt x="4957228" y="300583"/>
                </a:lnTo>
                <a:lnTo>
                  <a:pt x="4907378" y="306421"/>
                </a:lnTo>
                <a:lnTo>
                  <a:pt x="4857478" y="312042"/>
                </a:lnTo>
                <a:lnTo>
                  <a:pt x="4807521" y="317438"/>
                </a:lnTo>
                <a:lnTo>
                  <a:pt x="4757503" y="322597"/>
                </a:lnTo>
                <a:lnTo>
                  <a:pt x="4707418" y="327511"/>
                </a:lnTo>
                <a:lnTo>
                  <a:pt x="4657260" y="332169"/>
                </a:lnTo>
                <a:lnTo>
                  <a:pt x="4607024" y="336562"/>
                </a:lnTo>
                <a:lnTo>
                  <a:pt x="4556704" y="340679"/>
                </a:lnTo>
                <a:lnTo>
                  <a:pt x="4506294" y="344510"/>
                </a:lnTo>
                <a:lnTo>
                  <a:pt x="4455788" y="348047"/>
                </a:lnTo>
                <a:lnTo>
                  <a:pt x="4405182" y="351279"/>
                </a:lnTo>
                <a:lnTo>
                  <a:pt x="4354470" y="354196"/>
                </a:lnTo>
                <a:lnTo>
                  <a:pt x="4303645" y="356788"/>
                </a:lnTo>
                <a:lnTo>
                  <a:pt x="4252703" y="359046"/>
                </a:lnTo>
                <a:lnTo>
                  <a:pt x="4201638" y="360959"/>
                </a:lnTo>
                <a:lnTo>
                  <a:pt x="4150444" y="362519"/>
                </a:lnTo>
                <a:lnTo>
                  <a:pt x="4100963" y="363633"/>
                </a:lnTo>
                <a:lnTo>
                  <a:pt x="4051433" y="364444"/>
                </a:lnTo>
                <a:lnTo>
                  <a:pt x="4001858" y="364961"/>
                </a:lnTo>
                <a:lnTo>
                  <a:pt x="3952237" y="365194"/>
                </a:lnTo>
                <a:lnTo>
                  <a:pt x="3902573" y="365155"/>
                </a:lnTo>
                <a:lnTo>
                  <a:pt x="3852868" y="364853"/>
                </a:lnTo>
                <a:lnTo>
                  <a:pt x="3803122" y="364298"/>
                </a:lnTo>
                <a:lnTo>
                  <a:pt x="3753337" y="363502"/>
                </a:lnTo>
                <a:lnTo>
                  <a:pt x="3703515" y="362474"/>
                </a:lnTo>
                <a:lnTo>
                  <a:pt x="3653658" y="361224"/>
                </a:lnTo>
                <a:lnTo>
                  <a:pt x="3603766" y="359763"/>
                </a:lnTo>
                <a:lnTo>
                  <a:pt x="3553842" y="358102"/>
                </a:lnTo>
                <a:lnTo>
                  <a:pt x="3503887" y="356250"/>
                </a:lnTo>
                <a:lnTo>
                  <a:pt x="3453902" y="354217"/>
                </a:lnTo>
                <a:lnTo>
                  <a:pt x="3403889" y="352015"/>
                </a:lnTo>
                <a:lnTo>
                  <a:pt x="3353850" y="349654"/>
                </a:lnTo>
                <a:lnTo>
                  <a:pt x="3303785" y="347143"/>
                </a:lnTo>
                <a:lnTo>
                  <a:pt x="3253698" y="344493"/>
                </a:lnTo>
                <a:lnTo>
                  <a:pt x="3203588" y="341714"/>
                </a:lnTo>
                <a:lnTo>
                  <a:pt x="3153458" y="338818"/>
                </a:lnTo>
                <a:lnTo>
                  <a:pt x="3103309" y="335813"/>
                </a:lnTo>
                <a:lnTo>
                  <a:pt x="3053143" y="332710"/>
                </a:lnTo>
                <a:lnTo>
                  <a:pt x="3002962" y="329520"/>
                </a:lnTo>
                <a:lnTo>
                  <a:pt x="2952766" y="326253"/>
                </a:lnTo>
                <a:lnTo>
                  <a:pt x="2902557" y="322920"/>
                </a:lnTo>
                <a:lnTo>
                  <a:pt x="2852337" y="319530"/>
                </a:lnTo>
                <a:lnTo>
                  <a:pt x="2802108" y="316093"/>
                </a:lnTo>
                <a:lnTo>
                  <a:pt x="2751871" y="312621"/>
                </a:lnTo>
                <a:lnTo>
                  <a:pt x="2701627" y="309124"/>
                </a:lnTo>
                <a:lnTo>
                  <a:pt x="2651378" y="305611"/>
                </a:lnTo>
                <a:lnTo>
                  <a:pt x="2601125" y="302093"/>
                </a:lnTo>
                <a:lnTo>
                  <a:pt x="2550871" y="298581"/>
                </a:lnTo>
                <a:lnTo>
                  <a:pt x="2500616" y="295084"/>
                </a:lnTo>
                <a:lnTo>
                  <a:pt x="2450362" y="291614"/>
                </a:lnTo>
                <a:lnTo>
                  <a:pt x="2400111" y="288180"/>
                </a:lnTo>
                <a:lnTo>
                  <a:pt x="2349864" y="284792"/>
                </a:lnTo>
                <a:lnTo>
                  <a:pt x="2299623" y="281462"/>
                </a:lnTo>
                <a:lnTo>
                  <a:pt x="2249389" y="278199"/>
                </a:lnTo>
                <a:lnTo>
                  <a:pt x="2199164" y="275013"/>
                </a:lnTo>
                <a:lnTo>
                  <a:pt x="2148949" y="271916"/>
                </a:lnTo>
                <a:lnTo>
                  <a:pt x="2098747" y="268916"/>
                </a:lnTo>
                <a:lnTo>
                  <a:pt x="2048557" y="266026"/>
                </a:lnTo>
                <a:lnTo>
                  <a:pt x="1998382" y="263254"/>
                </a:lnTo>
                <a:lnTo>
                  <a:pt x="1948224" y="260611"/>
                </a:lnTo>
                <a:lnTo>
                  <a:pt x="1898084" y="258107"/>
                </a:lnTo>
                <a:lnTo>
                  <a:pt x="1847963" y="255754"/>
                </a:lnTo>
                <a:lnTo>
                  <a:pt x="1797864" y="253560"/>
                </a:lnTo>
                <a:lnTo>
                  <a:pt x="1747787" y="251537"/>
                </a:lnTo>
                <a:lnTo>
                  <a:pt x="1697734" y="249695"/>
                </a:lnTo>
                <a:lnTo>
                  <a:pt x="1647706" y="248044"/>
                </a:lnTo>
                <a:lnTo>
                  <a:pt x="1597706" y="246594"/>
                </a:lnTo>
                <a:lnTo>
                  <a:pt x="1547735" y="245356"/>
                </a:lnTo>
                <a:lnTo>
                  <a:pt x="1497794" y="244340"/>
                </a:lnTo>
                <a:lnTo>
                  <a:pt x="1447884" y="243556"/>
                </a:lnTo>
                <a:lnTo>
                  <a:pt x="1398008" y="243014"/>
                </a:lnTo>
                <a:lnTo>
                  <a:pt x="1348167" y="242726"/>
                </a:lnTo>
                <a:lnTo>
                  <a:pt x="1298362" y="242701"/>
                </a:lnTo>
                <a:lnTo>
                  <a:pt x="1248595" y="242949"/>
                </a:lnTo>
                <a:lnTo>
                  <a:pt x="1198868" y="243481"/>
                </a:lnTo>
                <a:lnTo>
                  <a:pt x="1149181" y="244307"/>
                </a:lnTo>
                <a:lnTo>
                  <a:pt x="1099537" y="245438"/>
                </a:lnTo>
                <a:lnTo>
                  <a:pt x="1049937" y="246884"/>
                </a:lnTo>
                <a:lnTo>
                  <a:pt x="1000383" y="248654"/>
                </a:lnTo>
                <a:lnTo>
                  <a:pt x="950876" y="250760"/>
                </a:lnTo>
                <a:lnTo>
                  <a:pt x="901417" y="253212"/>
                </a:lnTo>
                <a:lnTo>
                  <a:pt x="852008" y="256020"/>
                </a:lnTo>
                <a:lnTo>
                  <a:pt x="802652" y="259194"/>
                </a:lnTo>
                <a:lnTo>
                  <a:pt x="753348" y="262745"/>
                </a:lnTo>
                <a:lnTo>
                  <a:pt x="704099" y="266682"/>
                </a:lnTo>
                <a:lnTo>
                  <a:pt x="654907" y="271017"/>
                </a:lnTo>
                <a:lnTo>
                  <a:pt x="605772" y="275760"/>
                </a:lnTo>
                <a:lnTo>
                  <a:pt x="556697" y="280920"/>
                </a:lnTo>
                <a:lnTo>
                  <a:pt x="507683" y="286509"/>
                </a:lnTo>
                <a:lnTo>
                  <a:pt x="458731" y="292536"/>
                </a:lnTo>
                <a:lnTo>
                  <a:pt x="409843" y="299012"/>
                </a:lnTo>
                <a:lnTo>
                  <a:pt x="361020" y="305948"/>
                </a:lnTo>
                <a:lnTo>
                  <a:pt x="312265" y="313352"/>
                </a:lnTo>
                <a:lnTo>
                  <a:pt x="263578" y="321237"/>
                </a:lnTo>
                <a:lnTo>
                  <a:pt x="214961" y="329611"/>
                </a:lnTo>
                <a:lnTo>
                  <a:pt x="166416" y="338486"/>
                </a:lnTo>
                <a:lnTo>
                  <a:pt x="117944" y="347872"/>
                </a:lnTo>
                <a:lnTo>
                  <a:pt x="69547" y="357778"/>
                </a:lnTo>
                <a:lnTo>
                  <a:pt x="21226" y="368216"/>
                </a:lnTo>
                <a:lnTo>
                  <a:pt x="0" y="37304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26883" y="2487216"/>
            <a:ext cx="4192270" cy="920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spc="-80" dirty="0">
                <a:solidFill>
                  <a:srgbClr val="FFFFFF"/>
                </a:solidFill>
                <a:latin typeface="Arial"/>
                <a:cs typeface="Arial"/>
              </a:rPr>
              <a:t>IPO </a:t>
            </a:r>
            <a:r>
              <a:rPr sz="2800" b="1" i="1" spc="-75" dirty="0">
                <a:solidFill>
                  <a:srgbClr val="FFFFFF"/>
                </a:solidFill>
                <a:latin typeface="Arial"/>
                <a:cs typeface="Arial"/>
              </a:rPr>
              <a:t>Performance</a:t>
            </a:r>
            <a:r>
              <a:rPr sz="2800" b="1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i="1" spc="-140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28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2005"/>
              </a:spcBef>
              <a:tabLst>
                <a:tab pos="2593340" algn="l"/>
              </a:tabLst>
            </a:pP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note from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desk	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April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r>
              <a:rPr sz="1200" spc="-15" baseline="34722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260830" y="3199060"/>
            <a:ext cx="0" cy="193040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288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814183" y="545255"/>
            <a:ext cx="3834129" cy="914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200"/>
              </a:lnSpc>
              <a:spcBef>
                <a:spcPts val="95"/>
              </a:spcBef>
            </a:pPr>
            <a:r>
              <a:rPr b="1" spc="-70" dirty="0">
                <a:latin typeface="Arial"/>
                <a:cs typeface="Arial"/>
              </a:rPr>
              <a:t>TrimTabs </a:t>
            </a:r>
            <a:r>
              <a:rPr spc="-65" dirty="0"/>
              <a:t>Free </a:t>
            </a:r>
            <a:r>
              <a:rPr spc="-15" dirty="0"/>
              <a:t>Cash </a:t>
            </a:r>
            <a:r>
              <a:rPr spc="10" dirty="0"/>
              <a:t>Flow  </a:t>
            </a:r>
            <a:r>
              <a:rPr spc="5" dirty="0"/>
              <a:t>Investment</a:t>
            </a:r>
            <a:r>
              <a:rPr spc="-10" dirty="0"/>
              <a:t> </a:t>
            </a:r>
            <a:r>
              <a:rPr spc="-25" dirty="0"/>
              <a:t>Research</a:t>
            </a:r>
          </a:p>
        </p:txBody>
      </p:sp>
      <p:sp>
        <p:nvSpPr>
          <p:cNvPr id="37" name="object 37"/>
          <p:cNvSpPr/>
          <p:nvPr/>
        </p:nvSpPr>
        <p:spPr>
          <a:xfrm>
            <a:off x="839583" y="1579022"/>
            <a:ext cx="1298575" cy="0"/>
          </a:xfrm>
          <a:custGeom>
            <a:avLst/>
            <a:gdLst/>
            <a:ahLst/>
            <a:cxnLst/>
            <a:rect l="l" t="t" r="r" b="b"/>
            <a:pathLst>
              <a:path w="1298575">
                <a:moveTo>
                  <a:pt x="0" y="0"/>
                </a:moveTo>
                <a:lnTo>
                  <a:pt x="129830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1D09F51-C084-48CB-9869-A16274267A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571376"/>
            <a:ext cx="1841270" cy="7111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4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76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84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76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84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6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84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76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84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76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84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76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84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6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84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76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84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6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84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76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84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76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84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76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84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76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84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76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84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76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84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76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84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76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84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76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6415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6416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6415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6416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6415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416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6415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6416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6415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6416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6415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6416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6415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6416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6415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6416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6415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6416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6415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6416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6415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6416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6415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6416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6415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6416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6415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6416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6415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6416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6415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6416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26415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6416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6415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6416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49922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49920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49922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49920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49922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49920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49922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49920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49922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49920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49922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49920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49922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49920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49922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9920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9922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9920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49922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49920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49922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49920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49922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49920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49922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49920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49922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49920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49922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49920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49922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49920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49922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49920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49922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49920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73354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73360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73354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73360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73354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73360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73354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73360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73354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73360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73354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73360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73354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73360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73354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73360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73354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73360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73354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73360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73354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73360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73354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73360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73354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73360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73354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73360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73354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73360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73354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73360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73354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73360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73354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73360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96810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96806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96810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96806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96810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96806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96810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96806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96810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96806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96810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6806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96810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96806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96810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96806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96810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96806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96810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96806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96810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96806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96810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96806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96810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96806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96810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96806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96810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96806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96810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96806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96810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96806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96810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96806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120241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120241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120241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120241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120241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120241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120241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120241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120241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120241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120241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120241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120241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120241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120241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120241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120241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120241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120241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120241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120241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120241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120241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120241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120241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120241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120241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120241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120241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120241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120241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120241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120241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120241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120241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120241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343748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343750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343748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343750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343748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343750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343748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343750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343748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343750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343748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343750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343748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343750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343748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343750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343748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343750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343748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343750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343748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343750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343748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343750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343748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343750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343748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343750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343748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343750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343748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343750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343748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343750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343748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343750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567180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567185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567180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567185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567180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567185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567180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567185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567180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567185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567180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567185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567180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567185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567180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567185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567180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567185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567180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567185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567180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567185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567180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567185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567180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567185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567180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567185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567180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567185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567180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567185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567180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567185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567180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567185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790573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790575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790573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790575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790573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790575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790573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790575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790573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790575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790573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790575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790573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790575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790573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790575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790573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790575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790573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790575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790573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790575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790573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790575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790573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790575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790573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790575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790573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790575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790573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790575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790573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790575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790573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790575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014016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014016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014016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014016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014016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014016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014016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014016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014016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014016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014016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014016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014016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014016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014016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014016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014016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014016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014016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014016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014016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014016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014016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014016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014016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014016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014016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014016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014016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014016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014016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014016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014016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014016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014016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014016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237511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237519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237511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237519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237511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237519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237511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237519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237511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237519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237511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237519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237511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237519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237511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237519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237511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237519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237511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237519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237511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237519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237511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237519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237511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237519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237511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237519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237511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237519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2237511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2237519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237511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237519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237511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237519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460955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460960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460955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460960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460955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2460960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2460955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2460960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2460955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460960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460955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460960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460955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460960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460955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2460960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2460955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2460960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460955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2460960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2460955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460960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2460955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2460960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2460955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2460960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2460955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2460960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2460955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2460960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2460955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2460960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2460955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2460960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2460955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2460960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2684398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2684406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2684398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2684406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2684398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2684406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2684398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2684406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2684398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2684406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2684398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2684406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2684398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2684406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2684398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2684406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2684398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2684406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2684398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684406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2684398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2684406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2684398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2684406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2684398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2684406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2684398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2684406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2684398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2684406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2684398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2684406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684398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684406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2684398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684406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2907842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2907841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2907842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2907841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2907842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2907841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2907842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2907841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2907842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2907841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2907842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2907841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2907842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2907841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2907842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2907841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2907842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2907841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2907842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2907841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2907842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2907841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2907842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2907841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2907842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2907841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2907842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2907841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2907842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907841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2907842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907841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2907842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907841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2907842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907841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19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3131350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3131350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3131350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3131350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3131350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3131350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3131350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131350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3131350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3131350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3131350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3131350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3131350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3131350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3131350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3131350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3131350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3131350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3131350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3131350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3131350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3131350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3131350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3131350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3131350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3131350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3131350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3131350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3131350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3131350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3131350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3131350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3131350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3131350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3131350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3131350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3354781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3354783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3354781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3354783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3354781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3354783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3354781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3354783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3354781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3354783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3354781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3354783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3354781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3354783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3354781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3354783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3354781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3354783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3354781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3354783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3354781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3354783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3354781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3354783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3354781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3354783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3354781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3354783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3354781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3354783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3354781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3354783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3354781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3354783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3354781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3354783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3578390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3578386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3578390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3578386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3578390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3578386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3578390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3578386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3578390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3578386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3578390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3578386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3578390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3578386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3578390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3578386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3578390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3578386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3578390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3578386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3578390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3578386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3578390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3578386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3578390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3578386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3578390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3578386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3578390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3578386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3578390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3578386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3578390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3578386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3578390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3578386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3801821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3801821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3801821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3801821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3801821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3801821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3801821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3801821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3801821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3801821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3801821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3801821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3801821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3801821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3801821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3801821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3801821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3801821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3801821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3801821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3801821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3801821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3801821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3801821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3801821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3801821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3801821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3801821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3801821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3801821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3801821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3801821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3801821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3801821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3801821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3801821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4025328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4025329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4025328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4025329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4025328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4025329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4025328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4025329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4025328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4025329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4025328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4025329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4025328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4025329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4025328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4025329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4025328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4025329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4025328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4025329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4025328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4025329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4025328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4025329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4025328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4025329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4025328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4025329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4025328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4025329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4025328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4025329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4025328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4025329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4025328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4025329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4248772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4248763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4248772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4248763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4248772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4248763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4248772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4248763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4248772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4248763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4248772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4248763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4248772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4248763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4248772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4248763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4248772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4248763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4248772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4248763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4248772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4248763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4248772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4248763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4248772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4248763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4248772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4248763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4248772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4248763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4248772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4248763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4248772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4248763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4248772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4248763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4472216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4472211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4472216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4472211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4472216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4472211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4472216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4472211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4472216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4472211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4472216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4472211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4472216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4472211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4472216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4472211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4472216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4472211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4472216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4472211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4472216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4472211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4472216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4472211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4472216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4472211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4472216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4472211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4472216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4472211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4472216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4472211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4472216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4472211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4472216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4472211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4695647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4695650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4695647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4695650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4695647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4695650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4695647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4695650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4695647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4695650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4695647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4695650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4695647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4695650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4695647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4695650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4695647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4695650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4695647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4695650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4695647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4695650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4695647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4695650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4695647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4695650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4695647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4695650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4695647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4695650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4695647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4695650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4695647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4695650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4695647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4695650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4919154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4919154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4919154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4919154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4919154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4919154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4919154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4919154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4919154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4919154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4919154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4919154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4919154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4919154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4919154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4919154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4919154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4919154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4919154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4919154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4919154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4919154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4919154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4919154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4919154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4919154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4919154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4919154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4919154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4919154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4919154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4919154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4919154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4919154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4919154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4919154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5142598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5142594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5142598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5142594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5142598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5142594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5142598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5142594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5142598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5142594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5142598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5142594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5142598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5142594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5142598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5142594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5142598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5142594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5142598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5142594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5142598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5142594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5142598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5142594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5142598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5142594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5142598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5142594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5142598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5142594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5142598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5142594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5142598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5142594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5142598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5142594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5365978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5365986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5365978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5365986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5365978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5365986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5365978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5365986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5365978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5365986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5365978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5365986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5365978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5365986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5365978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5365986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5365978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5365986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5365978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5365986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5365978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5365986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5365978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5365986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5365978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5365986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5365978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5365986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5365978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5365986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5365978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5365986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5365978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5365986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5365978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5365986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5589422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5589419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5589422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5589419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5589422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5589419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5589422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5589419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5589422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5589419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5589422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5589419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5589422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5589419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5589422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5589419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5589422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5589419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5589422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5589419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5589422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589419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589422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5589419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5589422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5589419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5589422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5589419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5589422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5589419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5589422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5589419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5589422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5589419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5589422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5589419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5812929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5812928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5812929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5812928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5812929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5812928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5812929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5812928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5812929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5812928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5812929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5812928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5812929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5812928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5812929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5812928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5812929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5812928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5812929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5812928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5812929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5812928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5812929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5812928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5812929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5812928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812929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812928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812929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5812928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5812929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5812928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5812929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5812928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5812929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5812928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6036360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6036363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6036360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6036363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6036360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6036363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6036360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6036363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6036360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6036363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6036360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6036363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6036360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6036363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6036360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6036363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6036360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6036363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6036360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6036363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6036360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6036363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6036360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6036363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6036360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6036363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6036360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6036363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6036360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6036363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6036360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6036363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6036360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6036363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6036360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6036363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6259804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6259809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6259804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6259809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6259804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6259809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6259804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6259809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6259804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6259809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6259804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6259809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6259804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6259809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6259804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6259809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6259804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6259809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6259804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6259809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6259804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6259809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6259804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6259809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6259804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6259809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6259804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6259809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6259804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6259809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6259804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6259809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6259804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6259809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6259804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6259809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6483248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6483250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6483248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6483250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6483248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6483250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6483248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6483250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6483248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6483250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6483248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6483250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6483248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6483250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6483248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6483250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6483248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6483250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6483248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6483250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6483248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6483250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6483248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6483250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6483248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6483250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6483248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6483250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6483248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6483250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6483248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6483250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6483248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6483250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6483248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2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2" y="0"/>
                </a:lnTo>
                <a:lnTo>
                  <a:pt x="223392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6483250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6706755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6706753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6706755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6706753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6706755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6706753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6706755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6706753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6706755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6706753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6706755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6706753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6706755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6706753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6706755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6706753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6706755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6706753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6706755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6706753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6706755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6706753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6706755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6706753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6706755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6706753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6706755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6706753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6706755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6706753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6706755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6706753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6706755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6706753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6706755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6706753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6930187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6930194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6930187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6930194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6930187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6930194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6930187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6930194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6930187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6930194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6930187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6930194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6930187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6930194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6930187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6930194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6930187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6930194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6930187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6930194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6930187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6930194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6930187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6930194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6930187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6930194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6930187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6930194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6930187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6930194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6930187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6930194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6930187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6930194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6930187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6930194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7153579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7153585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7153579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7153585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7153579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7153585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7153579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7153585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7153579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7153585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7153579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7153585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7153579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7153585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7153579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7153585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7153579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7153585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7153579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7153585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7153579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7153585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7153579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7153585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7153579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7153585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7153579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7153585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7153579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7153585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7153579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7153585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7153579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7153585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7153579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7153585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7377023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7377019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7377023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7377019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7377023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7377019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7377023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7377019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7377023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7377019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7377023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7377019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7377023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7377019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7377023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7377019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7377023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7377019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7377023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7377019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7377023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7377019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7377023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7377019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7377023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7377019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7377023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7377019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7377023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7377019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7377023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7377019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7377023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7377019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7377023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7377019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7600530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7600528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7600530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7600528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7600530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7600528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7600530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7600528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7600530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7600528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7600530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7600528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7600530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7600528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7600530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7600528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7600530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7600528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7600530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7600528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7600530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7600528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7600530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7600528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7600530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7600528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7600530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7600528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7600530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7600528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7600530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7600528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7600530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7600528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7600530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7600528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7823961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7823963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7823961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7823963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7823961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7823963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7823961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7823963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7823961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7823963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7823961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7823963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7823961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7823963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7823961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7823963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7823961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7823963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7823961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7823963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7823961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7823963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7823961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7823963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7823961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7823963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7823961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7823963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7823961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7823963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7823961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7823963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7823961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7823963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7823961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7823963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8047405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8047409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8047405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8047409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8047405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8047409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8047405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8047409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8047405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8047409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8047405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8047409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8047405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8047409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8047405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8047409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8047405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8047409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8047405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8047409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8047405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8047409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8047405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8047409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8047405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8047409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8047405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8047409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8047405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8047409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8047405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8047409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8047405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8047409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8047405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8047409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8270849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8270849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8270849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8270849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8270849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8270849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8270849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8270849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8270849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8270849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8270849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8270849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8270849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8270849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8270849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8270849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8270849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8270849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8270849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8270849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8270849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8270849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8270849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8270849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8270849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8270849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8270849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8270849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8270849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8270849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8270849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8270849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8270849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8270849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8270849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8270849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8494356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8494352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8494356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8494352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8494356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8494352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8494356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8494352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8494356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8494352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8494356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8494352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8494356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8494352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8494356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8494352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8494356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8494352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8494356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8494352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8494356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8494352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8494356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8494352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8494356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8494352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8494356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8494352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8494356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8494352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8494356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8494352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8494356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8494352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8494356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8494352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8717788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8717793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8717788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8717793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8717788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8717793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8717788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8717793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8717788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8717793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8717788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8717793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8717788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8717793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8717788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8717793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8717788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8717793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8717788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8717793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8717788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8717793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8717788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8717793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8717788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8717793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8717788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8717793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8717788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8717793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8717788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8717793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8717788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8717793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8717788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8717793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8941181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8941184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8941181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8941184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8941181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8941184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8941181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8941184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8941181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8941184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8941181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8941184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8941181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8941184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8941181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8941184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8941181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8941184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8941181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8941184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8941181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8941184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8941181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8941184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8941181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8941184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8941181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8941184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8941181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8941184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8941181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8941184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8941181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8941184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8941181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8941184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9164611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9164611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9164611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9164611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9164611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9164611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9164611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9164611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9164611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9164611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9164611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9164611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9164611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9164611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9164611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9164611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9164611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9164611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9164611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9164611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9164611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9164611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9164611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9164611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9164611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9164611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9164611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9164611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9164611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9164611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9164611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9164611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9164611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9164611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9164611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9164611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9388119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9388128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9388119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9388128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9388119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9388128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9388119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9388128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9388119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9388128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9388119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9388128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9388119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9388128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9388119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9388128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9388119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9388128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9388119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9388128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9388119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9388128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9388119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9388128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9388119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9388128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9388119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9388128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9388119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9388128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9388119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9388128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9388119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9388128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9388119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9388128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9611550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9611555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9611550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9611555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9611550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9611555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9611550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9611555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9611550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9611555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9611550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9611555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9611550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9611555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9611550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9611555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9611550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9611555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9611550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9611555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9611550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9611555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9611550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9611555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9611550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9611555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9611550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9611555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9611550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9611555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9611550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9611555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9611550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9611555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9611550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9611555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9835006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9835009" y="0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9835006" y="46942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9835009" y="46943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9835006" y="938859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9835009" y="93886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9835006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9835009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9835006" y="140830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9835009" y="140830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9835006" y="1877732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9835009" y="187773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9835006" y="234717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9835009" y="234717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9835006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9835009" y="281660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9835006" y="328604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9835009" y="328604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9835006" y="375547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9835009" y="375547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9835006" y="422492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9835009" y="422491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9835006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9835009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9835006" y="4694338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9835009" y="469434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9835006" y="516378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9835009" y="516378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9835006" y="5633211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9835009" y="563321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9835006" y="610265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9835009" y="6102655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9835006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42"/>
                </a:moveTo>
                <a:lnTo>
                  <a:pt x="0" y="469442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42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9835009" y="6572084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42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9835006" y="7041527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223393" y="469430"/>
                </a:moveTo>
                <a:lnTo>
                  <a:pt x="0" y="469430"/>
                </a:lnTo>
                <a:lnTo>
                  <a:pt x="0" y="0"/>
                </a:lnTo>
                <a:lnTo>
                  <a:pt x="223393" y="0"/>
                </a:lnTo>
                <a:lnTo>
                  <a:pt x="223393" y="469430"/>
                </a:lnTo>
                <a:close/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9835009" y="7041526"/>
            <a:ext cx="223520" cy="469900"/>
          </a:xfrm>
          <a:custGeom>
            <a:avLst/>
            <a:gdLst/>
            <a:ahLst/>
            <a:cxnLst/>
            <a:rect l="l" t="t" r="r" b="b"/>
            <a:pathLst>
              <a:path w="223520" h="469900">
                <a:moveTo>
                  <a:pt x="0" y="0"/>
                </a:moveTo>
                <a:lnTo>
                  <a:pt x="223393" y="469430"/>
                </a:lnTo>
              </a:path>
            </a:pathLst>
          </a:custGeom>
          <a:ln w="3175">
            <a:solidFill>
              <a:srgbClr val="3D4F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2540" y="6110616"/>
            <a:ext cx="10055860" cy="1400810"/>
          </a:xfrm>
          <a:custGeom>
            <a:avLst/>
            <a:gdLst/>
            <a:ahLst/>
            <a:cxnLst/>
            <a:rect l="l" t="t" r="r" b="b"/>
            <a:pathLst>
              <a:path w="10055860" h="1400809">
                <a:moveTo>
                  <a:pt x="0" y="1400251"/>
                </a:moveTo>
                <a:lnTo>
                  <a:pt x="10055428" y="1400251"/>
                </a:lnTo>
                <a:lnTo>
                  <a:pt x="10055428" y="0"/>
                </a:lnTo>
                <a:lnTo>
                  <a:pt x="0" y="0"/>
                </a:lnTo>
                <a:lnTo>
                  <a:pt x="0" y="14002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23" name="object 1623"/>
          <p:cNvSpPr/>
          <p:nvPr/>
        </p:nvSpPr>
        <p:spPr>
          <a:xfrm>
            <a:off x="911478" y="1813991"/>
            <a:ext cx="8243570" cy="3938904"/>
          </a:xfrm>
          <a:custGeom>
            <a:avLst/>
            <a:gdLst/>
            <a:ahLst/>
            <a:cxnLst/>
            <a:rect l="l" t="t" r="r" b="b"/>
            <a:pathLst>
              <a:path w="8243570" h="3938904">
                <a:moveTo>
                  <a:pt x="8243074" y="3938600"/>
                </a:moveTo>
                <a:lnTo>
                  <a:pt x="0" y="3938600"/>
                </a:lnTo>
                <a:lnTo>
                  <a:pt x="0" y="0"/>
                </a:lnTo>
                <a:lnTo>
                  <a:pt x="8243074" y="0"/>
                </a:lnTo>
                <a:lnTo>
                  <a:pt x="8243074" y="393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 txBox="1"/>
          <p:nvPr/>
        </p:nvSpPr>
        <p:spPr>
          <a:xfrm>
            <a:off x="1338243" y="1992860"/>
            <a:ext cx="7365365" cy="26365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76530" algn="just">
              <a:lnSpc>
                <a:spcPct val="100000"/>
              </a:lnSpc>
              <a:spcBef>
                <a:spcPts val="90"/>
              </a:spcBef>
            </a:pPr>
            <a:r>
              <a:rPr sz="1150" spc="-70" dirty="0">
                <a:solidFill>
                  <a:srgbClr val="6A6B6E"/>
                </a:solidFill>
                <a:latin typeface="Arial"/>
                <a:cs typeface="Arial"/>
              </a:rPr>
              <a:t>The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recent </a:t>
            </a:r>
            <a:r>
              <a:rPr sz="1150" spc="-90" dirty="0">
                <a:solidFill>
                  <a:srgbClr val="6A6B6E"/>
                </a:solidFill>
                <a:latin typeface="Arial"/>
                <a:cs typeface="Arial"/>
              </a:rPr>
              <a:t>IPO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and </a:t>
            </a:r>
            <a:r>
              <a:rPr sz="1150" spc="-35" dirty="0">
                <a:solidFill>
                  <a:srgbClr val="6A6B6E"/>
                </a:solidFill>
                <a:latin typeface="Arial"/>
                <a:cs typeface="Arial"/>
              </a:rPr>
              <a:t>price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action of </a:t>
            </a:r>
            <a:r>
              <a:rPr sz="1150" spc="-65" dirty="0">
                <a:solidFill>
                  <a:srgbClr val="6A6B6E"/>
                </a:solidFill>
                <a:latin typeface="Arial"/>
                <a:cs typeface="Arial"/>
              </a:rPr>
              <a:t>Lyft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shares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attracted </a:t>
            </a:r>
            <a:r>
              <a:rPr sz="1150" spc="-70" dirty="0">
                <a:solidFill>
                  <a:srgbClr val="6A6B6E"/>
                </a:solidFill>
                <a:latin typeface="Arial"/>
                <a:cs typeface="Arial"/>
              </a:rPr>
              <a:t>a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lot of </a:t>
            </a:r>
            <a:r>
              <a:rPr sz="1150" spc="-45" dirty="0">
                <a:solidFill>
                  <a:srgbClr val="6A6B6E"/>
                </a:solidFill>
                <a:latin typeface="Arial"/>
                <a:cs typeface="Arial"/>
              </a:rPr>
              <a:t>interests,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and </a:t>
            </a:r>
            <a:r>
              <a:rPr sz="1150" spc="-45" dirty="0">
                <a:solidFill>
                  <a:srgbClr val="6A6B6E"/>
                </a:solidFill>
                <a:latin typeface="Arial"/>
                <a:cs typeface="Arial"/>
              </a:rPr>
              <a:t>Uber’s </a:t>
            </a:r>
            <a:r>
              <a:rPr sz="1150" spc="-90" dirty="0">
                <a:solidFill>
                  <a:srgbClr val="6A6B6E"/>
                </a:solidFill>
                <a:latin typeface="Arial"/>
                <a:cs typeface="Arial"/>
              </a:rPr>
              <a:t>IPO </a:t>
            </a:r>
            <a:r>
              <a:rPr sz="1150" spc="-45" dirty="0">
                <a:solidFill>
                  <a:srgbClr val="6A6B6E"/>
                </a:solidFill>
                <a:latin typeface="Arial"/>
                <a:cs typeface="Arial"/>
              </a:rPr>
              <a:t>is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quickly approaching.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One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of  the </a:t>
            </a:r>
            <a:r>
              <a:rPr sz="1150" spc="-55" dirty="0">
                <a:solidFill>
                  <a:srgbClr val="6A6B6E"/>
                </a:solidFill>
                <a:latin typeface="Arial"/>
                <a:cs typeface="Arial"/>
              </a:rPr>
              <a:t>major </a:t>
            </a:r>
            <a:r>
              <a:rPr sz="1150" spc="-30" dirty="0">
                <a:solidFill>
                  <a:srgbClr val="6A6B6E"/>
                </a:solidFill>
                <a:latin typeface="Arial"/>
                <a:cs typeface="Arial"/>
              </a:rPr>
              <a:t>concerns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for investors </a:t>
            </a:r>
            <a:r>
              <a:rPr sz="1150" spc="-35" dirty="0">
                <a:solidFill>
                  <a:srgbClr val="6A6B6E"/>
                </a:solidFill>
                <a:latin typeface="Arial"/>
                <a:cs typeface="Arial"/>
              </a:rPr>
              <a:t>is: </a:t>
            </a:r>
            <a:r>
              <a:rPr sz="1150" spc="-65" dirty="0">
                <a:solidFill>
                  <a:srgbClr val="6A6B6E"/>
                </a:solidFill>
                <a:latin typeface="Arial"/>
                <a:cs typeface="Arial"/>
              </a:rPr>
              <a:t>Lyft </a:t>
            </a:r>
            <a:r>
              <a:rPr sz="1150" spc="-35" dirty="0">
                <a:solidFill>
                  <a:srgbClr val="6A6B6E"/>
                </a:solidFill>
                <a:latin typeface="Arial"/>
                <a:cs typeface="Arial"/>
              </a:rPr>
              <a:t>goes </a:t>
            </a:r>
            <a:r>
              <a:rPr sz="1150" spc="-30" dirty="0">
                <a:solidFill>
                  <a:srgbClr val="6A6B6E"/>
                </a:solidFill>
                <a:latin typeface="Arial"/>
                <a:cs typeface="Arial"/>
              </a:rPr>
              <a:t>public but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has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no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clear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path </a:t>
            </a:r>
            <a:r>
              <a:rPr sz="1150" spc="-35" dirty="0">
                <a:solidFill>
                  <a:srgbClr val="6A6B6E"/>
                </a:solidFill>
                <a:latin typeface="Arial"/>
                <a:cs typeface="Arial"/>
              </a:rPr>
              <a:t>to </a:t>
            </a:r>
            <a:r>
              <a:rPr sz="1150" spc="-60" dirty="0">
                <a:solidFill>
                  <a:srgbClr val="6A6B6E"/>
                </a:solidFill>
                <a:latin typeface="Arial"/>
                <a:cs typeface="Arial"/>
              </a:rPr>
              <a:t>make </a:t>
            </a:r>
            <a:r>
              <a:rPr sz="1150" spc="-70" dirty="0">
                <a:solidFill>
                  <a:srgbClr val="6A6B6E"/>
                </a:solidFill>
                <a:latin typeface="Arial"/>
                <a:cs typeface="Arial"/>
              </a:rPr>
              <a:t>a </a:t>
            </a:r>
            <a:r>
              <a:rPr sz="1150" spc="-35" dirty="0">
                <a:solidFill>
                  <a:srgbClr val="6A6B6E"/>
                </a:solidFill>
                <a:latin typeface="Arial"/>
                <a:cs typeface="Arial"/>
              </a:rPr>
              <a:t>profit,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and the </a:t>
            </a:r>
            <a:r>
              <a:rPr sz="1150" spc="-25" dirty="0">
                <a:solidFill>
                  <a:srgbClr val="6A6B6E"/>
                </a:solidFill>
                <a:latin typeface="Arial"/>
                <a:cs typeface="Arial"/>
              </a:rPr>
              <a:t>stock </a:t>
            </a:r>
            <a:r>
              <a:rPr sz="1150" spc="-35" dirty="0">
                <a:solidFill>
                  <a:srgbClr val="6A6B6E"/>
                </a:solidFill>
                <a:latin typeface="Arial"/>
                <a:cs typeface="Arial"/>
              </a:rPr>
              <a:t>price tumbled 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35% </a:t>
            </a:r>
            <a:r>
              <a:rPr sz="1150" spc="-35" dirty="0">
                <a:solidFill>
                  <a:srgbClr val="6A6B6E"/>
                </a:solidFill>
                <a:latin typeface="Arial"/>
                <a:cs typeface="Arial"/>
              </a:rPr>
              <a:t>since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its </a:t>
            </a:r>
            <a:r>
              <a:rPr sz="1150" spc="-90" dirty="0">
                <a:solidFill>
                  <a:srgbClr val="6A6B6E"/>
                </a:solidFill>
                <a:latin typeface="Arial"/>
                <a:cs typeface="Arial"/>
              </a:rPr>
              <a:t>IPO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as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of </a:t>
            </a:r>
            <a:r>
              <a:rPr sz="1150" spc="-70" dirty="0">
                <a:solidFill>
                  <a:srgbClr val="6A6B6E"/>
                </a:solidFill>
                <a:latin typeface="Arial"/>
                <a:cs typeface="Arial"/>
              </a:rPr>
              <a:t>Tuesday, </a:t>
            </a:r>
            <a:r>
              <a:rPr sz="1150" spc="-60" dirty="0">
                <a:solidFill>
                  <a:srgbClr val="6A6B6E"/>
                </a:solidFill>
                <a:latin typeface="Arial"/>
                <a:cs typeface="Arial"/>
              </a:rPr>
              <a:t>April</a:t>
            </a:r>
            <a:r>
              <a:rPr sz="1150" spc="100" dirty="0">
                <a:solidFill>
                  <a:srgbClr val="6A6B6E"/>
                </a:solidFill>
                <a:latin typeface="Arial"/>
                <a:cs typeface="Arial"/>
              </a:rPr>
              <a:t> </a:t>
            </a:r>
            <a:r>
              <a:rPr sz="1150" spc="-20" dirty="0">
                <a:solidFill>
                  <a:srgbClr val="6A6B6E"/>
                </a:solidFill>
                <a:latin typeface="Arial"/>
                <a:cs typeface="Arial"/>
              </a:rPr>
              <a:t>16th.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5880">
              <a:lnSpc>
                <a:spcPct val="100000"/>
              </a:lnSpc>
            </a:pPr>
            <a:r>
              <a:rPr sz="1150" spc="-65" dirty="0">
                <a:solidFill>
                  <a:srgbClr val="6A6B6E"/>
                </a:solidFill>
                <a:latin typeface="Arial"/>
                <a:cs typeface="Arial"/>
              </a:rPr>
              <a:t>At </a:t>
            </a:r>
            <a:r>
              <a:rPr sz="1150" spc="-80" dirty="0">
                <a:solidFill>
                  <a:srgbClr val="6A6B6E"/>
                </a:solidFill>
                <a:latin typeface="Arial"/>
                <a:cs typeface="Arial"/>
              </a:rPr>
              <a:t>TrimTabs,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we </a:t>
            </a:r>
            <a:r>
              <a:rPr sz="1150" spc="-30" dirty="0">
                <a:solidFill>
                  <a:srgbClr val="6A6B6E"/>
                </a:solidFill>
                <a:latin typeface="Arial"/>
                <a:cs typeface="Arial"/>
              </a:rPr>
              <a:t>focus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on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interpreting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the company’s </a:t>
            </a:r>
            <a:r>
              <a:rPr sz="1150" spc="-80" dirty="0">
                <a:solidFill>
                  <a:srgbClr val="6A6B6E"/>
                </a:solidFill>
                <a:latin typeface="Arial"/>
                <a:cs typeface="Arial"/>
              </a:rPr>
              <a:t>Free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Cash </a:t>
            </a:r>
            <a:r>
              <a:rPr sz="1150" spc="-60" dirty="0">
                <a:solidFill>
                  <a:srgbClr val="6A6B6E"/>
                </a:solidFill>
                <a:latin typeface="Arial"/>
                <a:cs typeface="Arial"/>
              </a:rPr>
              <a:t>Flow </a:t>
            </a:r>
            <a:r>
              <a:rPr sz="1150" spc="-35" dirty="0">
                <a:solidFill>
                  <a:srgbClr val="6A6B6E"/>
                </a:solidFill>
                <a:latin typeface="Arial"/>
                <a:cs typeface="Arial"/>
              </a:rPr>
              <a:t>condition to </a:t>
            </a:r>
            <a:r>
              <a:rPr sz="1150" spc="-60" dirty="0">
                <a:solidFill>
                  <a:srgbClr val="6A6B6E"/>
                </a:solidFill>
                <a:latin typeface="Arial"/>
                <a:cs typeface="Arial"/>
              </a:rPr>
              <a:t>examine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its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fundamental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strength. </a:t>
            </a:r>
            <a:r>
              <a:rPr sz="1150" spc="-55" dirty="0">
                <a:solidFill>
                  <a:srgbClr val="6A6B6E"/>
                </a:solidFill>
                <a:latin typeface="Arial"/>
                <a:cs typeface="Arial"/>
              </a:rPr>
              <a:t>Our 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previous research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and </a:t>
            </a:r>
            <a:r>
              <a:rPr sz="1150" spc="-55" dirty="0">
                <a:solidFill>
                  <a:srgbClr val="6A6B6E"/>
                </a:solidFill>
                <a:latin typeface="Arial"/>
                <a:cs typeface="Arial"/>
              </a:rPr>
              <a:t>White </a:t>
            </a:r>
            <a:r>
              <a:rPr sz="1150" spc="-60" dirty="0">
                <a:solidFill>
                  <a:srgbClr val="6A6B6E"/>
                </a:solidFill>
                <a:latin typeface="Arial"/>
                <a:cs typeface="Arial"/>
              </a:rPr>
              <a:t>Papers </a:t>
            </a:r>
            <a:r>
              <a:rPr sz="1150" spc="-30" dirty="0">
                <a:solidFill>
                  <a:srgbClr val="6A6B6E"/>
                </a:solidFill>
                <a:latin typeface="Arial"/>
                <a:cs typeface="Arial"/>
              </a:rPr>
              <a:t>showed </a:t>
            </a:r>
            <a:r>
              <a:rPr sz="1150" spc="-45" dirty="0">
                <a:solidFill>
                  <a:srgbClr val="6A6B6E"/>
                </a:solidFill>
                <a:latin typeface="Arial"/>
                <a:cs typeface="Arial"/>
              </a:rPr>
              <a:t>that </a:t>
            </a:r>
            <a:r>
              <a:rPr sz="1150" spc="-80" dirty="0">
                <a:solidFill>
                  <a:srgbClr val="6A6B6E"/>
                </a:solidFill>
                <a:latin typeface="Arial"/>
                <a:cs typeface="Arial"/>
              </a:rPr>
              <a:t>Free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Cash </a:t>
            </a:r>
            <a:r>
              <a:rPr sz="1150" spc="-60" dirty="0">
                <a:solidFill>
                  <a:srgbClr val="6A6B6E"/>
                </a:solidFill>
                <a:latin typeface="Arial"/>
                <a:cs typeface="Arial"/>
              </a:rPr>
              <a:t>Flow </a:t>
            </a:r>
            <a:r>
              <a:rPr sz="1150" spc="-45" dirty="0">
                <a:solidFill>
                  <a:srgbClr val="6A6B6E"/>
                </a:solidFill>
                <a:latin typeface="Arial"/>
                <a:cs typeface="Arial"/>
              </a:rPr>
              <a:t>strength is </a:t>
            </a:r>
            <a:r>
              <a:rPr sz="1150" spc="-70" dirty="0">
                <a:solidFill>
                  <a:srgbClr val="6A6B6E"/>
                </a:solidFill>
                <a:latin typeface="Arial"/>
                <a:cs typeface="Arial"/>
              </a:rPr>
              <a:t>a </a:t>
            </a:r>
            <a:r>
              <a:rPr sz="1150" spc="-45" dirty="0">
                <a:solidFill>
                  <a:srgbClr val="6A6B6E"/>
                </a:solidFill>
                <a:latin typeface="Arial"/>
                <a:cs typeface="Arial"/>
              </a:rPr>
              <a:t>superior indicator </a:t>
            </a:r>
            <a:r>
              <a:rPr sz="1150" spc="-60" dirty="0">
                <a:solidFill>
                  <a:srgbClr val="6A6B6E"/>
                </a:solidFill>
                <a:latin typeface="Arial"/>
                <a:cs typeface="Arial"/>
              </a:rPr>
              <a:t>in </a:t>
            </a:r>
            <a:r>
              <a:rPr sz="1150" spc="-35" dirty="0">
                <a:solidFill>
                  <a:srgbClr val="6A6B6E"/>
                </a:solidFill>
                <a:latin typeface="Arial"/>
                <a:cs typeface="Arial"/>
              </a:rPr>
              <a:t>predicting </a:t>
            </a:r>
            <a:r>
              <a:rPr sz="1150" spc="-25" dirty="0">
                <a:solidFill>
                  <a:srgbClr val="6A6B6E"/>
                </a:solidFill>
                <a:latin typeface="Arial"/>
                <a:cs typeface="Arial"/>
              </a:rPr>
              <a:t>stock 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returns </a:t>
            </a:r>
            <a:r>
              <a:rPr sz="1150" spc="-35" dirty="0">
                <a:solidFill>
                  <a:srgbClr val="6A6B6E"/>
                </a:solidFill>
                <a:latin typeface="Arial"/>
                <a:cs typeface="Arial"/>
              </a:rPr>
              <a:t>across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the </a:t>
            </a:r>
            <a:r>
              <a:rPr sz="1150" spc="-45" dirty="0">
                <a:solidFill>
                  <a:srgbClr val="6A6B6E"/>
                </a:solidFill>
                <a:latin typeface="Arial"/>
                <a:cs typeface="Arial"/>
              </a:rPr>
              <a:t>global equity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market. </a:t>
            </a:r>
            <a:r>
              <a:rPr sz="1150" spc="-60" dirty="0">
                <a:solidFill>
                  <a:srgbClr val="6A6B6E"/>
                </a:solidFill>
                <a:latin typeface="Arial"/>
                <a:cs typeface="Arial"/>
              </a:rPr>
              <a:t>Here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we </a:t>
            </a:r>
            <a:r>
              <a:rPr sz="1150" spc="-35" dirty="0">
                <a:solidFill>
                  <a:srgbClr val="6A6B6E"/>
                </a:solidFill>
                <a:latin typeface="Arial"/>
                <a:cs typeface="Arial"/>
              </a:rPr>
              <a:t>study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the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relationship </a:t>
            </a:r>
            <a:r>
              <a:rPr sz="1150" spc="-35" dirty="0">
                <a:solidFill>
                  <a:srgbClr val="6A6B6E"/>
                </a:solidFill>
                <a:latin typeface="Arial"/>
                <a:cs typeface="Arial"/>
              </a:rPr>
              <a:t>between </a:t>
            </a:r>
            <a:r>
              <a:rPr sz="1150" spc="-70" dirty="0">
                <a:solidFill>
                  <a:srgbClr val="6A6B6E"/>
                </a:solidFill>
                <a:latin typeface="Arial"/>
                <a:cs typeface="Arial"/>
              </a:rPr>
              <a:t>a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company’s </a:t>
            </a:r>
            <a:r>
              <a:rPr sz="1150" spc="-80" dirty="0">
                <a:solidFill>
                  <a:srgbClr val="6A6B6E"/>
                </a:solidFill>
                <a:latin typeface="Arial"/>
                <a:cs typeface="Arial"/>
              </a:rPr>
              <a:t>Free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Cash </a:t>
            </a:r>
            <a:r>
              <a:rPr sz="1150" spc="-60" dirty="0">
                <a:solidFill>
                  <a:srgbClr val="6A6B6E"/>
                </a:solidFill>
                <a:latin typeface="Arial"/>
                <a:cs typeface="Arial"/>
              </a:rPr>
              <a:t>Flow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generation/  </a:t>
            </a:r>
            <a:r>
              <a:rPr sz="1150" spc="-45" dirty="0">
                <a:solidFill>
                  <a:srgbClr val="6A6B6E"/>
                </a:solidFill>
                <a:latin typeface="Arial"/>
                <a:cs typeface="Arial"/>
              </a:rPr>
              <a:t>trend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and its </a:t>
            </a:r>
            <a:r>
              <a:rPr sz="1150" spc="-25" dirty="0">
                <a:solidFill>
                  <a:srgbClr val="6A6B6E"/>
                </a:solidFill>
                <a:latin typeface="Arial"/>
                <a:cs typeface="Arial"/>
              </a:rPr>
              <a:t>stock </a:t>
            </a:r>
            <a:r>
              <a:rPr sz="1150" spc="-55" dirty="0">
                <a:solidFill>
                  <a:srgbClr val="6A6B6E"/>
                </a:solidFill>
                <a:latin typeface="Arial"/>
                <a:cs typeface="Arial"/>
              </a:rPr>
              <a:t>return after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its </a:t>
            </a:r>
            <a:r>
              <a:rPr sz="1150" spc="-85" dirty="0">
                <a:solidFill>
                  <a:srgbClr val="6A6B6E"/>
                </a:solidFill>
                <a:latin typeface="Arial"/>
                <a:cs typeface="Arial"/>
              </a:rPr>
              <a:t>IPO, </a:t>
            </a:r>
            <a:r>
              <a:rPr sz="1150" spc="-35" dirty="0">
                <a:solidFill>
                  <a:srgbClr val="6A6B6E"/>
                </a:solidFill>
                <a:latin typeface="Arial"/>
                <a:cs typeface="Arial"/>
              </a:rPr>
              <a:t>to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see </a:t>
            </a:r>
            <a:r>
              <a:rPr sz="1150" spc="-55" dirty="0">
                <a:solidFill>
                  <a:srgbClr val="6A6B6E"/>
                </a:solidFill>
                <a:latin typeface="Arial"/>
                <a:cs typeface="Arial"/>
              </a:rPr>
              <a:t>if </a:t>
            </a:r>
            <a:r>
              <a:rPr sz="1150" spc="-80" dirty="0">
                <a:solidFill>
                  <a:srgbClr val="6A6B6E"/>
                </a:solidFill>
                <a:latin typeface="Arial"/>
                <a:cs typeface="Arial"/>
              </a:rPr>
              <a:t>Free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Cash </a:t>
            </a:r>
            <a:r>
              <a:rPr sz="1150" spc="-60" dirty="0">
                <a:solidFill>
                  <a:srgbClr val="6A6B6E"/>
                </a:solidFill>
                <a:latin typeface="Arial"/>
                <a:cs typeface="Arial"/>
              </a:rPr>
              <a:t>Flow </a:t>
            </a:r>
            <a:r>
              <a:rPr sz="1150" spc="-45" dirty="0">
                <a:solidFill>
                  <a:srgbClr val="6A6B6E"/>
                </a:solidFill>
                <a:latin typeface="Arial"/>
                <a:cs typeface="Arial"/>
              </a:rPr>
              <a:t>is </a:t>
            </a:r>
            <a:r>
              <a:rPr sz="1150" spc="-70" dirty="0">
                <a:solidFill>
                  <a:srgbClr val="6A6B6E"/>
                </a:solidFill>
                <a:latin typeface="Arial"/>
                <a:cs typeface="Arial"/>
              </a:rPr>
              <a:t>a </a:t>
            </a:r>
            <a:r>
              <a:rPr sz="1150" spc="-55" dirty="0">
                <a:solidFill>
                  <a:srgbClr val="6A6B6E"/>
                </a:solidFill>
                <a:latin typeface="Arial"/>
                <a:cs typeface="Arial"/>
              </a:rPr>
              <a:t>reliable </a:t>
            </a:r>
            <a:r>
              <a:rPr sz="1150" spc="-45" dirty="0">
                <a:solidFill>
                  <a:srgbClr val="6A6B6E"/>
                </a:solidFill>
                <a:latin typeface="Arial"/>
                <a:cs typeface="Arial"/>
              </a:rPr>
              <a:t>indicator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for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the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returns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of </a:t>
            </a:r>
            <a:r>
              <a:rPr sz="1150" spc="-55" dirty="0">
                <a:solidFill>
                  <a:srgbClr val="6A6B6E"/>
                </a:solidFill>
                <a:latin typeface="Arial"/>
                <a:cs typeface="Arial"/>
              </a:rPr>
              <a:t>newly </a:t>
            </a:r>
            <a:r>
              <a:rPr sz="1150" spc="-45" dirty="0">
                <a:solidFill>
                  <a:srgbClr val="6A6B6E"/>
                </a:solidFill>
                <a:latin typeface="Arial"/>
                <a:cs typeface="Arial"/>
              </a:rPr>
              <a:t>listed </a:t>
            </a:r>
            <a:r>
              <a:rPr sz="1150" spc="-20" dirty="0">
                <a:solidFill>
                  <a:srgbClr val="6A6B6E"/>
                </a:solidFill>
                <a:latin typeface="Arial"/>
                <a:cs typeface="Arial"/>
              </a:rPr>
              <a:t>compa- </a:t>
            </a:r>
            <a:r>
              <a:rPr sz="1150" spc="275" dirty="0">
                <a:solidFill>
                  <a:srgbClr val="6A6B6E"/>
                </a:solidFill>
                <a:latin typeface="Arial"/>
                <a:cs typeface="Arial"/>
              </a:rPr>
              <a:t>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nies </a:t>
            </a:r>
            <a:r>
              <a:rPr sz="1150" spc="-60" dirty="0">
                <a:solidFill>
                  <a:srgbClr val="6A6B6E"/>
                </a:solidFill>
                <a:latin typeface="Arial"/>
                <a:cs typeface="Arial"/>
              </a:rPr>
              <a:t>in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the</a:t>
            </a:r>
            <a:r>
              <a:rPr sz="1150" spc="90" dirty="0">
                <a:solidFill>
                  <a:srgbClr val="6A6B6E"/>
                </a:solidFill>
                <a:latin typeface="Arial"/>
                <a:cs typeface="Arial"/>
              </a:rPr>
              <a:t>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US.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150" spc="-70" dirty="0">
                <a:solidFill>
                  <a:srgbClr val="6A6B6E"/>
                </a:solidFill>
                <a:latin typeface="Arial"/>
                <a:cs typeface="Arial"/>
              </a:rPr>
              <a:t>The </a:t>
            </a:r>
            <a:r>
              <a:rPr sz="1150" spc="-45" dirty="0">
                <a:solidFill>
                  <a:srgbClr val="6A6B6E"/>
                </a:solidFill>
                <a:latin typeface="Arial"/>
                <a:cs typeface="Arial"/>
              </a:rPr>
              <a:t>equity </a:t>
            </a:r>
            <a:r>
              <a:rPr sz="1150" spc="-55" dirty="0">
                <a:solidFill>
                  <a:srgbClr val="6A6B6E"/>
                </a:solidFill>
                <a:latin typeface="Arial"/>
                <a:cs typeface="Arial"/>
              </a:rPr>
              <a:t>universe </a:t>
            </a:r>
            <a:r>
              <a:rPr sz="1150" spc="-45" dirty="0">
                <a:solidFill>
                  <a:srgbClr val="6A6B6E"/>
                </a:solidFill>
                <a:latin typeface="Arial"/>
                <a:cs typeface="Arial"/>
              </a:rPr>
              <a:t>is </a:t>
            </a:r>
            <a:r>
              <a:rPr sz="1150" spc="-30" dirty="0">
                <a:solidFill>
                  <a:srgbClr val="6A6B6E"/>
                </a:solidFill>
                <a:latin typeface="Arial"/>
                <a:cs typeface="Arial"/>
              </a:rPr>
              <a:t>constructed </a:t>
            </a:r>
            <a:r>
              <a:rPr sz="1150" spc="-45" dirty="0">
                <a:solidFill>
                  <a:srgbClr val="6A6B6E"/>
                </a:solidFill>
                <a:latin typeface="Arial"/>
                <a:cs typeface="Arial"/>
              </a:rPr>
              <a:t>using </a:t>
            </a:r>
            <a:r>
              <a:rPr sz="1150" spc="-70" dirty="0">
                <a:solidFill>
                  <a:srgbClr val="6A6B6E"/>
                </a:solidFill>
                <a:latin typeface="Arial"/>
                <a:cs typeface="Arial"/>
              </a:rPr>
              <a:t>all </a:t>
            </a:r>
            <a:r>
              <a:rPr sz="1150" spc="-25" dirty="0">
                <a:solidFill>
                  <a:srgbClr val="6A6B6E"/>
                </a:solidFill>
                <a:latin typeface="Arial"/>
                <a:cs typeface="Arial"/>
              </a:rPr>
              <a:t>stocks </a:t>
            </a:r>
            <a:r>
              <a:rPr sz="1150" spc="-45" dirty="0">
                <a:solidFill>
                  <a:srgbClr val="6A6B6E"/>
                </a:solidFill>
                <a:latin typeface="Arial"/>
                <a:cs typeface="Arial"/>
              </a:rPr>
              <a:t>with </a:t>
            </a:r>
            <a:r>
              <a:rPr sz="1150" spc="-70" dirty="0">
                <a:solidFill>
                  <a:srgbClr val="6A6B6E"/>
                </a:solidFill>
                <a:latin typeface="Arial"/>
                <a:cs typeface="Arial"/>
              </a:rPr>
              <a:t>a </a:t>
            </a:r>
            <a:r>
              <a:rPr sz="1150" spc="-55" dirty="0">
                <a:solidFill>
                  <a:srgbClr val="6A6B6E"/>
                </a:solidFill>
                <a:latin typeface="Arial"/>
                <a:cs typeface="Arial"/>
              </a:rPr>
              <a:t>market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capitalization </a:t>
            </a:r>
            <a:r>
              <a:rPr sz="1150" spc="-60" dirty="0">
                <a:solidFill>
                  <a:srgbClr val="6A6B6E"/>
                </a:solidFill>
                <a:latin typeface="Arial"/>
                <a:cs typeface="Arial"/>
              </a:rPr>
              <a:t>larger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than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one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billion </a:t>
            </a:r>
            <a:r>
              <a:rPr sz="1150" spc="-60" dirty="0">
                <a:solidFill>
                  <a:srgbClr val="6A6B6E"/>
                </a:solidFill>
                <a:latin typeface="Arial"/>
                <a:cs typeface="Arial"/>
              </a:rPr>
              <a:t>USD </a:t>
            </a:r>
            <a:r>
              <a:rPr sz="1150" spc="-45" dirty="0">
                <a:solidFill>
                  <a:srgbClr val="6A6B6E"/>
                </a:solidFill>
                <a:latin typeface="Arial"/>
                <a:cs typeface="Arial"/>
              </a:rPr>
              <a:t>that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launched </a:t>
            </a:r>
            <a:r>
              <a:rPr sz="1150" spc="-60" dirty="0">
                <a:solidFill>
                  <a:srgbClr val="6A6B6E"/>
                </a:solidFill>
                <a:latin typeface="Arial"/>
                <a:cs typeface="Arial"/>
              </a:rPr>
              <a:t>an  initial </a:t>
            </a:r>
            <a:r>
              <a:rPr sz="1150" spc="-30" dirty="0">
                <a:solidFill>
                  <a:srgbClr val="6A6B6E"/>
                </a:solidFill>
                <a:latin typeface="Arial"/>
                <a:cs typeface="Arial"/>
              </a:rPr>
              <a:t>public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offering </a:t>
            </a:r>
            <a:r>
              <a:rPr sz="1150" spc="-100" dirty="0">
                <a:solidFill>
                  <a:srgbClr val="6A6B6E"/>
                </a:solidFill>
                <a:latin typeface="Arial"/>
                <a:cs typeface="Arial"/>
              </a:rPr>
              <a:t>(IPO)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from </a:t>
            </a:r>
            <a:r>
              <a:rPr sz="1150" dirty="0">
                <a:solidFill>
                  <a:srgbClr val="6A6B6E"/>
                </a:solidFill>
                <a:latin typeface="Arial"/>
                <a:cs typeface="Arial"/>
              </a:rPr>
              <a:t>05/1995 </a:t>
            </a:r>
            <a:r>
              <a:rPr sz="1150" spc="-35" dirty="0">
                <a:solidFill>
                  <a:srgbClr val="6A6B6E"/>
                </a:solidFill>
                <a:latin typeface="Arial"/>
                <a:cs typeface="Arial"/>
              </a:rPr>
              <a:t>to </a:t>
            </a:r>
            <a:r>
              <a:rPr sz="1150" dirty="0">
                <a:solidFill>
                  <a:srgbClr val="6A6B6E"/>
                </a:solidFill>
                <a:latin typeface="Arial"/>
                <a:cs typeface="Arial"/>
              </a:rPr>
              <a:t>03/2019. </a:t>
            </a:r>
            <a:r>
              <a:rPr sz="1150" spc="-85" dirty="0">
                <a:solidFill>
                  <a:srgbClr val="6A6B6E"/>
                </a:solidFill>
                <a:latin typeface="Arial"/>
                <a:cs typeface="Arial"/>
              </a:rPr>
              <a:t>For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the </a:t>
            </a:r>
            <a:r>
              <a:rPr sz="1150" spc="-25" dirty="0">
                <a:solidFill>
                  <a:srgbClr val="6A6B6E"/>
                </a:solidFill>
                <a:latin typeface="Arial"/>
                <a:cs typeface="Arial"/>
              </a:rPr>
              <a:t>stock </a:t>
            </a:r>
            <a:r>
              <a:rPr sz="1150" spc="-45" dirty="0">
                <a:solidFill>
                  <a:srgbClr val="6A6B6E"/>
                </a:solidFill>
                <a:latin typeface="Arial"/>
                <a:cs typeface="Arial"/>
              </a:rPr>
              <a:t>return,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we use the month </a:t>
            </a:r>
            <a:r>
              <a:rPr sz="1150" spc="-35" dirty="0">
                <a:solidFill>
                  <a:srgbClr val="6A6B6E"/>
                </a:solidFill>
                <a:latin typeface="Arial"/>
                <a:cs typeface="Arial"/>
              </a:rPr>
              <a:t>end </a:t>
            </a:r>
            <a:r>
              <a:rPr sz="1150" spc="-45" dirty="0">
                <a:solidFill>
                  <a:srgbClr val="6A6B6E"/>
                </a:solidFill>
                <a:latin typeface="Arial"/>
                <a:cs typeface="Arial"/>
              </a:rPr>
              <a:t>date </a:t>
            </a:r>
            <a:r>
              <a:rPr sz="1150" spc="-55" dirty="0">
                <a:solidFill>
                  <a:srgbClr val="6A6B6E"/>
                </a:solidFill>
                <a:latin typeface="Arial"/>
                <a:cs typeface="Arial"/>
              </a:rPr>
              <a:t>after </a:t>
            </a:r>
            <a:r>
              <a:rPr sz="1150" spc="-90" dirty="0">
                <a:solidFill>
                  <a:srgbClr val="6A6B6E"/>
                </a:solidFill>
                <a:latin typeface="Arial"/>
                <a:cs typeface="Arial"/>
              </a:rPr>
              <a:t>IPO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as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the  starting </a:t>
            </a:r>
            <a:r>
              <a:rPr sz="1150" spc="-35" dirty="0">
                <a:solidFill>
                  <a:srgbClr val="6A6B6E"/>
                </a:solidFill>
                <a:latin typeface="Arial"/>
                <a:cs typeface="Arial"/>
              </a:rPr>
              <a:t>point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and </a:t>
            </a:r>
            <a:r>
              <a:rPr sz="1150" spc="-45" dirty="0">
                <a:solidFill>
                  <a:srgbClr val="6A6B6E"/>
                </a:solidFill>
                <a:latin typeface="Arial"/>
                <a:cs typeface="Arial"/>
              </a:rPr>
              <a:t>then look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at </a:t>
            </a:r>
            <a:r>
              <a:rPr sz="1150" spc="-55" dirty="0">
                <a:solidFill>
                  <a:srgbClr val="6A6B6E"/>
                </a:solidFill>
                <a:latin typeface="Arial"/>
                <a:cs typeface="Arial"/>
              </a:rPr>
              <a:t>next </a:t>
            </a:r>
            <a:r>
              <a:rPr sz="1150" spc="-25" dirty="0">
                <a:solidFill>
                  <a:srgbClr val="6A6B6E"/>
                </a:solidFill>
                <a:latin typeface="Arial"/>
                <a:cs typeface="Arial"/>
              </a:rPr>
              <a:t>one-, </a:t>
            </a:r>
            <a:r>
              <a:rPr sz="1150" spc="-35" dirty="0">
                <a:solidFill>
                  <a:srgbClr val="6A6B6E"/>
                </a:solidFill>
                <a:latin typeface="Arial"/>
                <a:cs typeface="Arial"/>
              </a:rPr>
              <a:t>three-, six-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and twelve-month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total </a:t>
            </a:r>
            <a:r>
              <a:rPr sz="1150" spc="-45" dirty="0">
                <a:solidFill>
                  <a:srgbClr val="6A6B6E"/>
                </a:solidFill>
                <a:latin typeface="Arial"/>
                <a:cs typeface="Arial"/>
              </a:rPr>
              <a:t>returns. </a:t>
            </a:r>
            <a:r>
              <a:rPr sz="1150" spc="-80" dirty="0">
                <a:solidFill>
                  <a:srgbClr val="6A6B6E"/>
                </a:solidFill>
                <a:latin typeface="Arial"/>
                <a:cs typeface="Arial"/>
              </a:rPr>
              <a:t>Free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Cash </a:t>
            </a:r>
            <a:r>
              <a:rPr sz="1150" spc="-60" dirty="0">
                <a:solidFill>
                  <a:srgbClr val="6A6B6E"/>
                </a:solidFill>
                <a:latin typeface="Arial"/>
                <a:cs typeface="Arial"/>
              </a:rPr>
              <a:t>Flow </a:t>
            </a:r>
            <a:r>
              <a:rPr sz="1150" spc="-55" dirty="0">
                <a:solidFill>
                  <a:srgbClr val="6A6B6E"/>
                </a:solidFill>
                <a:latin typeface="Arial"/>
                <a:cs typeface="Arial"/>
              </a:rPr>
              <a:t>Generation </a:t>
            </a:r>
            <a:r>
              <a:rPr sz="1150" spc="-45" dirty="0">
                <a:solidFill>
                  <a:srgbClr val="6A6B6E"/>
                </a:solidFill>
                <a:latin typeface="Arial"/>
                <a:cs typeface="Arial"/>
              </a:rPr>
              <a:t>is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the 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latest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reported </a:t>
            </a:r>
            <a:r>
              <a:rPr sz="1150" spc="-45" dirty="0">
                <a:solidFill>
                  <a:srgbClr val="6A6B6E"/>
                </a:solidFill>
                <a:latin typeface="Arial"/>
                <a:cs typeface="Arial"/>
              </a:rPr>
              <a:t>fiscal </a:t>
            </a:r>
            <a:r>
              <a:rPr sz="1150" spc="-65" dirty="0">
                <a:solidFill>
                  <a:srgbClr val="6A6B6E"/>
                </a:solidFill>
                <a:latin typeface="Arial"/>
                <a:cs typeface="Arial"/>
              </a:rPr>
              <a:t>year </a:t>
            </a:r>
            <a:r>
              <a:rPr sz="1150" spc="-80" dirty="0">
                <a:solidFill>
                  <a:srgbClr val="6A6B6E"/>
                </a:solidFill>
                <a:latin typeface="Arial"/>
                <a:cs typeface="Arial"/>
              </a:rPr>
              <a:t>Free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Cash </a:t>
            </a:r>
            <a:r>
              <a:rPr sz="1150" spc="-55" dirty="0">
                <a:solidFill>
                  <a:srgbClr val="6A6B6E"/>
                </a:solidFill>
                <a:latin typeface="Arial"/>
                <a:cs typeface="Arial"/>
              </a:rPr>
              <a:t>Flow. </a:t>
            </a:r>
            <a:r>
              <a:rPr sz="1150" spc="-80" dirty="0">
                <a:solidFill>
                  <a:srgbClr val="6A6B6E"/>
                </a:solidFill>
                <a:latin typeface="Arial"/>
                <a:cs typeface="Arial"/>
              </a:rPr>
              <a:t>Free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Cash </a:t>
            </a:r>
            <a:r>
              <a:rPr sz="1150" spc="-60" dirty="0">
                <a:solidFill>
                  <a:srgbClr val="6A6B6E"/>
                </a:solidFill>
                <a:latin typeface="Arial"/>
                <a:cs typeface="Arial"/>
              </a:rPr>
              <a:t>Flow </a:t>
            </a:r>
            <a:r>
              <a:rPr sz="1150" spc="-80" dirty="0">
                <a:solidFill>
                  <a:srgbClr val="6A6B6E"/>
                </a:solidFill>
                <a:latin typeface="Arial"/>
                <a:cs typeface="Arial"/>
              </a:rPr>
              <a:t>Trend </a:t>
            </a:r>
            <a:r>
              <a:rPr sz="1150" spc="-45" dirty="0">
                <a:solidFill>
                  <a:srgbClr val="6A6B6E"/>
                </a:solidFill>
                <a:latin typeface="Arial"/>
                <a:cs typeface="Arial"/>
              </a:rPr>
              <a:t>is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calculated </a:t>
            </a:r>
            <a:r>
              <a:rPr sz="1150" spc="-45" dirty="0">
                <a:solidFill>
                  <a:srgbClr val="6A6B6E"/>
                </a:solidFill>
                <a:latin typeface="Arial"/>
                <a:cs typeface="Arial"/>
              </a:rPr>
              <a:t>using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least </a:t>
            </a:r>
            <a:r>
              <a:rPr sz="1150" spc="-45" dirty="0">
                <a:solidFill>
                  <a:srgbClr val="6A6B6E"/>
                </a:solidFill>
                <a:latin typeface="Arial"/>
                <a:cs typeface="Arial"/>
              </a:rPr>
              <a:t>squares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polynomial </a:t>
            </a:r>
            <a:r>
              <a:rPr sz="1150" spc="-45" dirty="0">
                <a:solidFill>
                  <a:srgbClr val="6A6B6E"/>
                </a:solidFill>
                <a:latin typeface="Arial"/>
                <a:cs typeface="Arial"/>
              </a:rPr>
              <a:t>fit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on the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last  three </a:t>
            </a:r>
            <a:r>
              <a:rPr sz="1150" spc="-55" dirty="0">
                <a:solidFill>
                  <a:srgbClr val="6A6B6E"/>
                </a:solidFill>
                <a:latin typeface="Arial"/>
                <a:cs typeface="Arial"/>
              </a:rPr>
              <a:t>years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of </a:t>
            </a:r>
            <a:r>
              <a:rPr sz="1150" spc="-80" dirty="0">
                <a:solidFill>
                  <a:srgbClr val="6A6B6E"/>
                </a:solidFill>
                <a:latin typeface="Arial"/>
                <a:cs typeface="Arial"/>
              </a:rPr>
              <a:t>Free </a:t>
            </a:r>
            <a:r>
              <a:rPr sz="1150" spc="-50" dirty="0">
                <a:solidFill>
                  <a:srgbClr val="6A6B6E"/>
                </a:solidFill>
                <a:latin typeface="Arial"/>
                <a:cs typeface="Arial"/>
              </a:rPr>
              <a:t>Cash </a:t>
            </a:r>
            <a:r>
              <a:rPr sz="1150" spc="-60" dirty="0">
                <a:solidFill>
                  <a:srgbClr val="6A6B6E"/>
                </a:solidFill>
                <a:latin typeface="Arial"/>
                <a:cs typeface="Arial"/>
              </a:rPr>
              <a:t>Flow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of the</a:t>
            </a:r>
            <a:r>
              <a:rPr sz="1150" spc="90" dirty="0">
                <a:solidFill>
                  <a:srgbClr val="6A6B6E"/>
                </a:solidFill>
                <a:latin typeface="Arial"/>
                <a:cs typeface="Arial"/>
              </a:rPr>
              <a:t> </a:t>
            </a:r>
            <a:r>
              <a:rPr sz="1150" spc="-40" dirty="0">
                <a:solidFill>
                  <a:srgbClr val="6A6B6E"/>
                </a:solidFill>
                <a:latin typeface="Arial"/>
                <a:cs typeface="Arial"/>
              </a:rPr>
              <a:t>company.</a:t>
            </a:r>
            <a:endParaRPr sz="1150">
              <a:latin typeface="Arial"/>
              <a:cs typeface="Arial"/>
            </a:endParaRPr>
          </a:p>
        </p:txBody>
      </p:sp>
      <p:sp>
        <p:nvSpPr>
          <p:cNvPr id="1625" name="object 1625"/>
          <p:cNvSpPr txBox="1"/>
          <p:nvPr/>
        </p:nvSpPr>
        <p:spPr>
          <a:xfrm>
            <a:off x="1338243" y="5040855"/>
            <a:ext cx="7386955" cy="3740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150" dirty="0">
                <a:solidFill>
                  <a:srgbClr val="6A6B6E"/>
                </a:solidFill>
                <a:latin typeface="Arial"/>
                <a:cs typeface="Arial"/>
              </a:rPr>
              <a:t>Our </a:t>
            </a:r>
            <a:r>
              <a:rPr sz="1150" spc="20" dirty="0">
                <a:solidFill>
                  <a:srgbClr val="6A6B6E"/>
                </a:solidFill>
                <a:latin typeface="Arial"/>
                <a:cs typeface="Arial"/>
              </a:rPr>
              <a:t>mission</a:t>
            </a:r>
            <a:r>
              <a:rPr sz="1150" spc="5" dirty="0">
                <a:solidFill>
                  <a:srgbClr val="6A6B6E"/>
                </a:solidFill>
                <a:latin typeface="Arial"/>
                <a:cs typeface="Arial"/>
              </a:rPr>
              <a:t> </a:t>
            </a:r>
            <a:r>
              <a:rPr sz="1150" spc="15" dirty="0">
                <a:solidFill>
                  <a:srgbClr val="6A6B6E"/>
                </a:solidFill>
                <a:latin typeface="Arial"/>
                <a:cs typeface="Arial"/>
              </a:rPr>
              <a:t>is</a:t>
            </a:r>
            <a:r>
              <a:rPr sz="1150" spc="5" dirty="0">
                <a:solidFill>
                  <a:srgbClr val="6A6B6E"/>
                </a:solidFill>
                <a:latin typeface="Arial"/>
                <a:cs typeface="Arial"/>
              </a:rPr>
              <a:t> </a:t>
            </a:r>
            <a:r>
              <a:rPr sz="1150" spc="45" dirty="0">
                <a:solidFill>
                  <a:srgbClr val="6A6B6E"/>
                </a:solidFill>
                <a:latin typeface="Arial"/>
                <a:cs typeface="Arial"/>
              </a:rPr>
              <a:t>to</a:t>
            </a:r>
            <a:r>
              <a:rPr sz="1150" dirty="0">
                <a:solidFill>
                  <a:srgbClr val="6A6B6E"/>
                </a:solidFill>
                <a:latin typeface="Arial"/>
                <a:cs typeface="Arial"/>
              </a:rPr>
              <a:t> </a:t>
            </a:r>
            <a:r>
              <a:rPr sz="1150" spc="25" dirty="0">
                <a:solidFill>
                  <a:srgbClr val="6A6B6E"/>
                </a:solidFill>
                <a:latin typeface="Arial"/>
                <a:cs typeface="Arial"/>
              </a:rPr>
              <a:t>provide</a:t>
            </a:r>
            <a:r>
              <a:rPr sz="1150" spc="5" dirty="0">
                <a:solidFill>
                  <a:srgbClr val="6A6B6E"/>
                </a:solidFill>
                <a:latin typeface="Arial"/>
                <a:cs typeface="Arial"/>
              </a:rPr>
              <a:t> </a:t>
            </a:r>
            <a:r>
              <a:rPr sz="1150" spc="20" dirty="0">
                <a:solidFill>
                  <a:srgbClr val="6A6B6E"/>
                </a:solidFill>
                <a:latin typeface="Arial"/>
                <a:cs typeface="Arial"/>
              </a:rPr>
              <a:t>investors</a:t>
            </a:r>
            <a:r>
              <a:rPr sz="1150" spc="5" dirty="0">
                <a:solidFill>
                  <a:srgbClr val="6A6B6E"/>
                </a:solidFill>
                <a:latin typeface="Arial"/>
                <a:cs typeface="Arial"/>
              </a:rPr>
              <a:t> </a:t>
            </a:r>
            <a:r>
              <a:rPr sz="1150" spc="35" dirty="0">
                <a:solidFill>
                  <a:srgbClr val="6A6B6E"/>
                </a:solidFill>
                <a:latin typeface="Arial"/>
                <a:cs typeface="Arial"/>
              </a:rPr>
              <a:t>with</a:t>
            </a:r>
            <a:r>
              <a:rPr sz="1150" dirty="0">
                <a:solidFill>
                  <a:srgbClr val="6A6B6E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A6B6E"/>
                </a:solidFill>
                <a:latin typeface="Arial"/>
                <a:cs typeface="Arial"/>
              </a:rPr>
              <a:t>Free</a:t>
            </a:r>
            <a:r>
              <a:rPr sz="1150" spc="5" dirty="0">
                <a:solidFill>
                  <a:srgbClr val="6A6B6E"/>
                </a:solidFill>
                <a:latin typeface="Arial"/>
                <a:cs typeface="Arial"/>
              </a:rPr>
              <a:t> Cash </a:t>
            </a:r>
            <a:r>
              <a:rPr sz="1150" spc="25" dirty="0">
                <a:solidFill>
                  <a:srgbClr val="6A6B6E"/>
                </a:solidFill>
                <a:latin typeface="Arial"/>
                <a:cs typeface="Arial"/>
              </a:rPr>
              <a:t>Flow-based</a:t>
            </a:r>
            <a:r>
              <a:rPr sz="1150" spc="5" dirty="0">
                <a:solidFill>
                  <a:srgbClr val="6A6B6E"/>
                </a:solidFill>
                <a:latin typeface="Arial"/>
                <a:cs typeface="Arial"/>
              </a:rPr>
              <a:t> </a:t>
            </a:r>
            <a:r>
              <a:rPr sz="1150" spc="20" dirty="0">
                <a:solidFill>
                  <a:srgbClr val="6A6B6E"/>
                </a:solidFill>
                <a:latin typeface="Arial"/>
                <a:cs typeface="Arial"/>
              </a:rPr>
              <a:t>investment</a:t>
            </a:r>
            <a:r>
              <a:rPr sz="1150" dirty="0">
                <a:solidFill>
                  <a:srgbClr val="6A6B6E"/>
                </a:solidFill>
                <a:latin typeface="Arial"/>
                <a:cs typeface="Arial"/>
              </a:rPr>
              <a:t> </a:t>
            </a:r>
            <a:r>
              <a:rPr sz="1150" spc="35" dirty="0">
                <a:solidFill>
                  <a:srgbClr val="6A6B6E"/>
                </a:solidFill>
                <a:latin typeface="Arial"/>
                <a:cs typeface="Arial"/>
              </a:rPr>
              <a:t>products</a:t>
            </a:r>
            <a:r>
              <a:rPr sz="1150" spc="5" dirty="0">
                <a:solidFill>
                  <a:srgbClr val="6A6B6E"/>
                </a:solidFill>
                <a:latin typeface="Arial"/>
                <a:cs typeface="Arial"/>
              </a:rPr>
              <a:t> </a:t>
            </a:r>
            <a:r>
              <a:rPr sz="1150" spc="20" dirty="0">
                <a:solidFill>
                  <a:srgbClr val="6A6B6E"/>
                </a:solidFill>
                <a:latin typeface="Arial"/>
                <a:cs typeface="Arial"/>
              </a:rPr>
              <a:t>and</a:t>
            </a:r>
            <a:r>
              <a:rPr sz="1150" spc="5" dirty="0">
                <a:solidFill>
                  <a:srgbClr val="6A6B6E"/>
                </a:solidFill>
                <a:latin typeface="Arial"/>
                <a:cs typeface="Arial"/>
              </a:rPr>
              <a:t> </a:t>
            </a:r>
            <a:r>
              <a:rPr sz="1150" spc="15" dirty="0">
                <a:solidFill>
                  <a:srgbClr val="6A6B6E"/>
                </a:solidFill>
                <a:latin typeface="Arial"/>
                <a:cs typeface="Arial"/>
              </a:rPr>
              <a:t>services</a:t>
            </a:r>
            <a:r>
              <a:rPr sz="1150" dirty="0">
                <a:solidFill>
                  <a:srgbClr val="6A6B6E"/>
                </a:solidFill>
                <a:latin typeface="Arial"/>
                <a:cs typeface="Arial"/>
              </a:rPr>
              <a:t> </a:t>
            </a:r>
            <a:r>
              <a:rPr sz="1150" spc="45" dirty="0">
                <a:solidFill>
                  <a:srgbClr val="6A6B6E"/>
                </a:solidFill>
                <a:latin typeface="Arial"/>
                <a:cs typeface="Arial"/>
              </a:rPr>
              <a:t>to</a:t>
            </a:r>
            <a:r>
              <a:rPr sz="1150" spc="5" dirty="0">
                <a:solidFill>
                  <a:srgbClr val="6A6B6E"/>
                </a:solidFill>
                <a:latin typeface="Arial"/>
                <a:cs typeface="Arial"/>
              </a:rPr>
              <a:t> </a:t>
            </a:r>
            <a:r>
              <a:rPr sz="1150" spc="25" dirty="0">
                <a:solidFill>
                  <a:srgbClr val="6A6B6E"/>
                </a:solidFill>
                <a:latin typeface="Arial"/>
                <a:cs typeface="Arial"/>
              </a:rPr>
              <a:t>fulfill</a:t>
            </a:r>
            <a:r>
              <a:rPr sz="1150" spc="5" dirty="0">
                <a:solidFill>
                  <a:srgbClr val="6A6B6E"/>
                </a:solidFill>
                <a:latin typeface="Arial"/>
                <a:cs typeface="Arial"/>
              </a:rPr>
              <a:t> </a:t>
            </a:r>
            <a:r>
              <a:rPr sz="1150" spc="20" dirty="0">
                <a:solidFill>
                  <a:srgbClr val="6A6B6E"/>
                </a:solidFill>
                <a:latin typeface="Arial"/>
                <a:cs typeface="Arial"/>
              </a:rPr>
              <a:t>their  </a:t>
            </a:r>
            <a:r>
              <a:rPr sz="1150" spc="30" dirty="0">
                <a:solidFill>
                  <a:srgbClr val="6A6B6E"/>
                </a:solidFill>
                <a:latin typeface="Arial"/>
                <a:cs typeface="Arial"/>
              </a:rPr>
              <a:t>long-term </a:t>
            </a:r>
            <a:r>
              <a:rPr sz="1150" spc="20" dirty="0">
                <a:solidFill>
                  <a:srgbClr val="6A6B6E"/>
                </a:solidFill>
                <a:latin typeface="Arial"/>
                <a:cs typeface="Arial"/>
              </a:rPr>
              <a:t>investment</a:t>
            </a:r>
            <a:r>
              <a:rPr sz="1150" spc="-45" dirty="0">
                <a:solidFill>
                  <a:srgbClr val="6A6B6E"/>
                </a:solidFill>
                <a:latin typeface="Arial"/>
                <a:cs typeface="Arial"/>
              </a:rPr>
              <a:t> </a:t>
            </a:r>
            <a:r>
              <a:rPr sz="1150" spc="20" dirty="0">
                <a:solidFill>
                  <a:srgbClr val="6A6B6E"/>
                </a:solidFill>
                <a:latin typeface="Arial"/>
                <a:cs typeface="Arial"/>
              </a:rPr>
              <a:t>success.</a:t>
            </a:r>
            <a:endParaRPr sz="1150">
              <a:latin typeface="Arial"/>
              <a:cs typeface="Arial"/>
            </a:endParaRPr>
          </a:p>
        </p:txBody>
      </p:sp>
      <p:sp>
        <p:nvSpPr>
          <p:cNvPr id="1626" name="object 1626"/>
          <p:cNvSpPr/>
          <p:nvPr/>
        </p:nvSpPr>
        <p:spPr>
          <a:xfrm>
            <a:off x="3919335" y="368922"/>
            <a:ext cx="2213228" cy="109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object 1638"/>
          <p:cNvSpPr txBox="1"/>
          <p:nvPr/>
        </p:nvSpPr>
        <p:spPr>
          <a:xfrm>
            <a:off x="7936067" y="6566901"/>
            <a:ext cx="1591945" cy="394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1200" b="1" spc="-155" dirty="0">
                <a:solidFill>
                  <a:srgbClr val="3D4F53"/>
                </a:solidFill>
                <a:latin typeface="Arial"/>
                <a:cs typeface="Arial"/>
              </a:rPr>
              <a:t>IPO </a:t>
            </a:r>
            <a:r>
              <a:rPr sz="1200" b="1" spc="-110" dirty="0">
                <a:solidFill>
                  <a:srgbClr val="3D4F53"/>
                </a:solidFill>
                <a:latin typeface="Arial"/>
                <a:cs typeface="Arial"/>
              </a:rPr>
              <a:t>Performance </a:t>
            </a:r>
            <a:r>
              <a:rPr sz="1200" b="1" spc="-114" dirty="0">
                <a:solidFill>
                  <a:srgbClr val="3D4F53"/>
                </a:solidFill>
                <a:latin typeface="Arial"/>
                <a:cs typeface="Arial"/>
              </a:rPr>
              <a:t>Analysis  </a:t>
            </a:r>
            <a:r>
              <a:rPr sz="1200" b="1" spc="-95" dirty="0">
                <a:solidFill>
                  <a:srgbClr val="3D4F53"/>
                </a:solidFill>
                <a:latin typeface="Arial"/>
                <a:cs typeface="Arial"/>
              </a:rPr>
              <a:t>April </a:t>
            </a:r>
            <a:r>
              <a:rPr sz="1200" b="1" spc="-45" dirty="0">
                <a:solidFill>
                  <a:srgbClr val="3D4F53"/>
                </a:solidFill>
                <a:latin typeface="Arial"/>
                <a:cs typeface="Arial"/>
              </a:rPr>
              <a:t>16</a:t>
            </a:r>
            <a:r>
              <a:rPr sz="900" b="1" spc="-67" baseline="41666" dirty="0">
                <a:solidFill>
                  <a:srgbClr val="3D4F53"/>
                </a:solidFill>
                <a:latin typeface="Arial"/>
                <a:cs typeface="Arial"/>
              </a:rPr>
              <a:t>th</a:t>
            </a:r>
            <a:r>
              <a:rPr sz="1200" b="1" spc="-45" dirty="0">
                <a:solidFill>
                  <a:srgbClr val="3D4F53"/>
                </a:solidFill>
                <a:latin typeface="Arial"/>
                <a:cs typeface="Arial"/>
              </a:rPr>
              <a:t>,</a:t>
            </a:r>
            <a:r>
              <a:rPr sz="1200" b="1" spc="-50" dirty="0">
                <a:solidFill>
                  <a:srgbClr val="3D4F53"/>
                </a:solidFill>
                <a:latin typeface="Arial"/>
                <a:cs typeface="Arial"/>
              </a:rPr>
              <a:t> </a:t>
            </a:r>
            <a:r>
              <a:rPr sz="1200" b="1" spc="-90" dirty="0">
                <a:solidFill>
                  <a:srgbClr val="3D4F53"/>
                </a:solidFill>
                <a:latin typeface="Arial"/>
                <a:cs typeface="Arial"/>
              </a:rPr>
              <a:t>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39" name="object 1639"/>
          <p:cNvSpPr/>
          <p:nvPr/>
        </p:nvSpPr>
        <p:spPr>
          <a:xfrm>
            <a:off x="7762254" y="6564159"/>
            <a:ext cx="0" cy="413384"/>
          </a:xfrm>
          <a:custGeom>
            <a:avLst/>
            <a:gdLst/>
            <a:ahLst/>
            <a:cxnLst/>
            <a:rect l="l" t="t" r="r" b="b"/>
            <a:pathLst>
              <a:path h="413384">
                <a:moveTo>
                  <a:pt x="0" y="0"/>
                </a:moveTo>
                <a:lnTo>
                  <a:pt x="0" y="413003"/>
                </a:lnTo>
              </a:path>
            </a:pathLst>
          </a:custGeom>
          <a:ln w="8534">
            <a:solidFill>
              <a:srgbClr val="C7C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41" name="Picture 1640">
            <a:extLst>
              <a:ext uri="{FF2B5EF4-FFF2-40B4-BE49-F238E27FC236}">
                <a16:creationId xmlns:a16="http://schemas.microsoft.com/office/drawing/2014/main" id="{8E16544D-BE71-46F0-B81B-1728AFC797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606" y="6163023"/>
            <a:ext cx="2060834" cy="12880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713" y="519734"/>
            <a:ext cx="4815205" cy="4362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300" b="1" spc="25" dirty="0">
                <a:solidFill>
                  <a:srgbClr val="333333"/>
                </a:solidFill>
                <a:latin typeface="Trebuchet MS"/>
                <a:cs typeface="Trebuchet MS"/>
              </a:rPr>
              <a:t>TrimTabs</a:t>
            </a:r>
            <a:r>
              <a:rPr sz="1300" b="1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333333"/>
                </a:solidFill>
                <a:latin typeface="Trebuchet MS"/>
                <a:cs typeface="Trebuchet MS"/>
              </a:rPr>
              <a:t>Free</a:t>
            </a:r>
            <a:r>
              <a:rPr sz="1300" b="1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300" b="1" spc="45" dirty="0">
                <a:solidFill>
                  <a:srgbClr val="333333"/>
                </a:solidFill>
                <a:latin typeface="Trebuchet MS"/>
                <a:cs typeface="Trebuchet MS"/>
              </a:rPr>
              <a:t>Cash</a:t>
            </a:r>
            <a:r>
              <a:rPr sz="1300" b="1" spc="-11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300" b="1" spc="30" dirty="0">
                <a:solidFill>
                  <a:srgbClr val="333333"/>
                </a:solidFill>
                <a:latin typeface="Trebuchet MS"/>
                <a:cs typeface="Trebuchet MS"/>
              </a:rPr>
              <a:t>Flow</a:t>
            </a:r>
            <a:r>
              <a:rPr sz="1300" b="1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300" b="1" spc="40" dirty="0">
                <a:solidFill>
                  <a:srgbClr val="333333"/>
                </a:solidFill>
                <a:latin typeface="Trebuchet MS"/>
                <a:cs typeface="Trebuchet MS"/>
              </a:rPr>
              <a:t>Investment</a:t>
            </a:r>
            <a:r>
              <a:rPr sz="1300" b="1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300" b="1" spc="30" dirty="0">
                <a:solidFill>
                  <a:srgbClr val="333333"/>
                </a:solidFill>
                <a:latin typeface="Trebuchet MS"/>
                <a:cs typeface="Trebuchet MS"/>
              </a:rPr>
              <a:t>Research</a:t>
            </a: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b="1" spc="-30" dirty="0">
                <a:solidFill>
                  <a:srgbClr val="333333"/>
                </a:solidFill>
                <a:latin typeface="Lucida Sans"/>
                <a:cs typeface="Lucida Sans"/>
              </a:rPr>
              <a:t>Is</a:t>
            </a:r>
            <a:r>
              <a:rPr sz="1000" b="1" spc="-9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20" dirty="0">
                <a:solidFill>
                  <a:srgbClr val="333333"/>
                </a:solidFill>
                <a:latin typeface="Lucida Sans"/>
                <a:cs typeface="Lucida Sans"/>
              </a:rPr>
              <a:t>there</a:t>
            </a:r>
            <a:r>
              <a:rPr sz="1000" b="1" spc="-9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15" dirty="0">
                <a:solidFill>
                  <a:srgbClr val="333333"/>
                </a:solidFill>
                <a:latin typeface="Lucida Sans"/>
                <a:cs typeface="Lucida Sans"/>
              </a:rPr>
              <a:t>a</a:t>
            </a:r>
            <a:r>
              <a:rPr sz="1000" b="1" spc="-9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35" dirty="0">
                <a:solidFill>
                  <a:srgbClr val="333333"/>
                </a:solidFill>
                <a:latin typeface="Lucida Sans"/>
                <a:cs typeface="Lucida Sans"/>
              </a:rPr>
              <a:t>relationship</a:t>
            </a:r>
            <a:r>
              <a:rPr sz="1000" b="1" spc="-9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25" dirty="0">
                <a:solidFill>
                  <a:srgbClr val="333333"/>
                </a:solidFill>
                <a:latin typeface="Lucida Sans"/>
                <a:cs typeface="Lucida Sans"/>
              </a:rPr>
              <a:t>between</a:t>
            </a:r>
            <a:r>
              <a:rPr sz="1000" b="1" spc="-90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20" dirty="0">
                <a:solidFill>
                  <a:srgbClr val="333333"/>
                </a:solidFill>
                <a:latin typeface="Lucida Sans"/>
                <a:cs typeface="Lucida Sans"/>
              </a:rPr>
              <a:t>Free</a:t>
            </a:r>
            <a:r>
              <a:rPr sz="1000" b="1" spc="-9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60" dirty="0">
                <a:solidFill>
                  <a:srgbClr val="333333"/>
                </a:solidFill>
                <a:latin typeface="Lucida Sans"/>
                <a:cs typeface="Lucida Sans"/>
              </a:rPr>
              <a:t>Cash</a:t>
            </a:r>
            <a:r>
              <a:rPr sz="1000" b="1" spc="-9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30" dirty="0">
                <a:solidFill>
                  <a:srgbClr val="333333"/>
                </a:solidFill>
                <a:latin typeface="Lucida Sans"/>
                <a:cs typeface="Lucida Sans"/>
              </a:rPr>
              <a:t>Flow</a:t>
            </a:r>
            <a:r>
              <a:rPr sz="1000" b="1" spc="-90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40" dirty="0">
                <a:solidFill>
                  <a:srgbClr val="333333"/>
                </a:solidFill>
                <a:latin typeface="Lucida Sans"/>
                <a:cs typeface="Lucida Sans"/>
              </a:rPr>
              <a:t>condition</a:t>
            </a:r>
            <a:r>
              <a:rPr sz="1000" b="1" spc="-9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45" dirty="0">
                <a:solidFill>
                  <a:srgbClr val="333333"/>
                </a:solidFill>
                <a:latin typeface="Lucida Sans"/>
                <a:cs typeface="Lucida Sans"/>
              </a:rPr>
              <a:t>and</a:t>
            </a:r>
            <a:r>
              <a:rPr sz="1000" b="1" spc="-90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25" dirty="0">
                <a:solidFill>
                  <a:srgbClr val="333333"/>
                </a:solidFill>
                <a:latin typeface="Lucida Sans"/>
                <a:cs typeface="Lucida Sans"/>
              </a:rPr>
              <a:t>post-IPO</a:t>
            </a:r>
            <a:r>
              <a:rPr sz="1000" b="1" spc="-9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30" dirty="0">
                <a:solidFill>
                  <a:srgbClr val="333333"/>
                </a:solidFill>
                <a:latin typeface="Lucida Sans"/>
                <a:cs typeface="Lucida Sans"/>
              </a:rPr>
              <a:t>returns?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6177" y="1791883"/>
            <a:ext cx="97028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20" dirty="0">
                <a:solidFill>
                  <a:srgbClr val="666666"/>
                </a:solidFill>
                <a:latin typeface="Arial"/>
                <a:cs typeface="Arial"/>
              </a:rPr>
              <a:t>Avg.</a:t>
            </a:r>
            <a:r>
              <a:rPr sz="750" spc="-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750" spc="40" dirty="0">
                <a:solidFill>
                  <a:srgbClr val="666666"/>
                </a:solidFill>
                <a:latin typeface="Arial"/>
                <a:cs typeface="Arial"/>
              </a:rPr>
              <a:t>Next</a:t>
            </a:r>
            <a:r>
              <a:rPr sz="75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750" spc="50" dirty="0">
                <a:solidFill>
                  <a:srgbClr val="666666"/>
                </a:solidFill>
                <a:latin typeface="Arial"/>
                <a:cs typeface="Arial"/>
              </a:rPr>
              <a:t>1M</a:t>
            </a:r>
            <a:r>
              <a:rPr sz="75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Return</a:t>
            </a:r>
            <a:endParaRPr sz="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1093" y="1791883"/>
            <a:ext cx="97028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20" dirty="0">
                <a:solidFill>
                  <a:srgbClr val="666666"/>
                </a:solidFill>
                <a:latin typeface="Arial"/>
                <a:cs typeface="Arial"/>
              </a:rPr>
              <a:t>Avg.</a:t>
            </a:r>
            <a:r>
              <a:rPr sz="750" spc="-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750" spc="40" dirty="0">
                <a:solidFill>
                  <a:srgbClr val="666666"/>
                </a:solidFill>
                <a:latin typeface="Arial"/>
                <a:cs typeface="Arial"/>
              </a:rPr>
              <a:t>Next</a:t>
            </a:r>
            <a:r>
              <a:rPr sz="75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750" spc="50" dirty="0">
                <a:solidFill>
                  <a:srgbClr val="666666"/>
                </a:solidFill>
                <a:latin typeface="Arial"/>
                <a:cs typeface="Arial"/>
              </a:rPr>
              <a:t>3M</a:t>
            </a:r>
            <a:r>
              <a:rPr sz="75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Return</a:t>
            </a:r>
            <a:endParaRPr sz="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66010" y="1791883"/>
            <a:ext cx="97028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20" dirty="0">
                <a:solidFill>
                  <a:srgbClr val="666666"/>
                </a:solidFill>
                <a:latin typeface="Arial"/>
                <a:cs typeface="Arial"/>
              </a:rPr>
              <a:t>Avg.</a:t>
            </a:r>
            <a:r>
              <a:rPr sz="750" spc="-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750" spc="40" dirty="0">
                <a:solidFill>
                  <a:srgbClr val="666666"/>
                </a:solidFill>
                <a:latin typeface="Arial"/>
                <a:cs typeface="Arial"/>
              </a:rPr>
              <a:t>Next</a:t>
            </a:r>
            <a:r>
              <a:rPr sz="75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750" spc="50" dirty="0">
                <a:solidFill>
                  <a:srgbClr val="666666"/>
                </a:solidFill>
                <a:latin typeface="Arial"/>
                <a:cs typeface="Arial"/>
              </a:rPr>
              <a:t>6M</a:t>
            </a:r>
            <a:r>
              <a:rPr sz="75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Return</a:t>
            </a:r>
            <a:endParaRPr sz="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41881" y="1791883"/>
            <a:ext cx="102806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20" dirty="0">
                <a:solidFill>
                  <a:srgbClr val="666666"/>
                </a:solidFill>
                <a:latin typeface="Arial"/>
                <a:cs typeface="Arial"/>
              </a:rPr>
              <a:t>Avg.</a:t>
            </a:r>
            <a:r>
              <a:rPr sz="750" spc="-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750" spc="40" dirty="0">
                <a:solidFill>
                  <a:srgbClr val="666666"/>
                </a:solidFill>
                <a:latin typeface="Arial"/>
                <a:cs typeface="Arial"/>
              </a:rPr>
              <a:t>Next</a:t>
            </a:r>
            <a:r>
              <a:rPr sz="75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750" spc="45" dirty="0">
                <a:solidFill>
                  <a:srgbClr val="666666"/>
                </a:solidFill>
                <a:latin typeface="Arial"/>
                <a:cs typeface="Arial"/>
              </a:rPr>
              <a:t>12M</a:t>
            </a:r>
            <a:r>
              <a:rPr sz="75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Return</a:t>
            </a:r>
            <a:endParaRPr sz="7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36630" y="1780377"/>
            <a:ext cx="0" cy="169545"/>
          </a:xfrm>
          <a:custGeom>
            <a:avLst/>
            <a:gdLst/>
            <a:ahLst/>
            <a:cxnLst/>
            <a:rect l="l" t="t" r="r" b="b"/>
            <a:pathLst>
              <a:path h="169544">
                <a:moveTo>
                  <a:pt x="0" y="0"/>
                </a:moveTo>
                <a:lnTo>
                  <a:pt x="0" y="169428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45602" y="1780377"/>
            <a:ext cx="0" cy="169545"/>
          </a:xfrm>
          <a:custGeom>
            <a:avLst/>
            <a:gdLst/>
            <a:ahLst/>
            <a:cxnLst/>
            <a:rect l="l" t="t" r="r" b="b"/>
            <a:pathLst>
              <a:path h="169544">
                <a:moveTo>
                  <a:pt x="0" y="0"/>
                </a:moveTo>
                <a:lnTo>
                  <a:pt x="0" y="169428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46508" y="1780377"/>
            <a:ext cx="0" cy="169545"/>
          </a:xfrm>
          <a:custGeom>
            <a:avLst/>
            <a:gdLst/>
            <a:ahLst/>
            <a:cxnLst/>
            <a:rect l="l" t="t" r="r" b="b"/>
            <a:pathLst>
              <a:path h="169544">
                <a:moveTo>
                  <a:pt x="0" y="0"/>
                </a:moveTo>
                <a:lnTo>
                  <a:pt x="0" y="169428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55482" y="1780377"/>
            <a:ext cx="0" cy="169545"/>
          </a:xfrm>
          <a:custGeom>
            <a:avLst/>
            <a:gdLst/>
            <a:ahLst/>
            <a:cxnLst/>
            <a:rect l="l" t="t" r="r" b="b"/>
            <a:pathLst>
              <a:path h="169544">
                <a:moveTo>
                  <a:pt x="0" y="0"/>
                </a:moveTo>
                <a:lnTo>
                  <a:pt x="0" y="169428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6387" y="1780377"/>
            <a:ext cx="0" cy="169545"/>
          </a:xfrm>
          <a:custGeom>
            <a:avLst/>
            <a:gdLst/>
            <a:ahLst/>
            <a:cxnLst/>
            <a:rect l="l" t="t" r="r" b="b"/>
            <a:pathLst>
              <a:path h="169544">
                <a:moveTo>
                  <a:pt x="0" y="0"/>
                </a:moveTo>
                <a:lnTo>
                  <a:pt x="0" y="169428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36630" y="625014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35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37081" y="625014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35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45602" y="625014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35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45602" y="625014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35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46055" y="625014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35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46508" y="625014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35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46508" y="625014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35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46961" y="625014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35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55482" y="625014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35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55482" y="625014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35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55934" y="625014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35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56387" y="625014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35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36630" y="6242075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499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45602" y="6242075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499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46508" y="6242075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499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55482" y="6242075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499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56387" y="6242075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499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96288" y="5838666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335" y="0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96288" y="5362644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335" y="0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6288" y="4894691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335" y="0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96288" y="4426737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335" y="0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96288" y="3958784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335" y="0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96288" y="3490829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335" y="0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96288" y="3022876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335" y="0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6288" y="2554922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335" y="0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96288" y="2086969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335" y="0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47374" y="5769489"/>
            <a:ext cx="34607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-15" dirty="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6</a:t>
            </a:r>
            <a:r>
              <a:rPr sz="750" spc="15" dirty="0">
                <a:solidFill>
                  <a:srgbClr val="666666"/>
                </a:solidFill>
                <a:latin typeface="Arial"/>
                <a:cs typeface="Arial"/>
              </a:rPr>
              <a:t>.</a:t>
            </a: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00</a:t>
            </a:r>
            <a:r>
              <a:rPr sz="750" spc="10" dirty="0">
                <a:solidFill>
                  <a:srgbClr val="666666"/>
                </a:solidFill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47374" y="5293433"/>
            <a:ext cx="34607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-15" dirty="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4</a:t>
            </a:r>
            <a:r>
              <a:rPr sz="750" spc="15" dirty="0">
                <a:solidFill>
                  <a:srgbClr val="666666"/>
                </a:solidFill>
                <a:latin typeface="Arial"/>
                <a:cs typeface="Arial"/>
              </a:rPr>
              <a:t>.</a:t>
            </a: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00</a:t>
            </a:r>
            <a:r>
              <a:rPr sz="750" spc="10" dirty="0">
                <a:solidFill>
                  <a:srgbClr val="666666"/>
                </a:solidFill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78259" y="4357585"/>
            <a:ext cx="3149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0</a:t>
            </a:r>
            <a:r>
              <a:rPr sz="750" spc="15" dirty="0">
                <a:solidFill>
                  <a:srgbClr val="666666"/>
                </a:solidFill>
                <a:latin typeface="Arial"/>
                <a:cs typeface="Arial"/>
              </a:rPr>
              <a:t>.</a:t>
            </a: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00</a:t>
            </a:r>
            <a:r>
              <a:rPr sz="750" spc="10" dirty="0">
                <a:solidFill>
                  <a:srgbClr val="666666"/>
                </a:solidFill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78259" y="3889662"/>
            <a:ext cx="3149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2</a:t>
            </a:r>
            <a:r>
              <a:rPr sz="750" spc="15" dirty="0">
                <a:solidFill>
                  <a:srgbClr val="666666"/>
                </a:solidFill>
                <a:latin typeface="Arial"/>
                <a:cs typeface="Arial"/>
              </a:rPr>
              <a:t>.</a:t>
            </a: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00</a:t>
            </a:r>
            <a:r>
              <a:rPr sz="750" spc="10" dirty="0">
                <a:solidFill>
                  <a:srgbClr val="666666"/>
                </a:solidFill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78259" y="3421738"/>
            <a:ext cx="3149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4</a:t>
            </a:r>
            <a:r>
              <a:rPr sz="750" spc="15" dirty="0">
                <a:solidFill>
                  <a:srgbClr val="666666"/>
                </a:solidFill>
                <a:latin typeface="Arial"/>
                <a:cs typeface="Arial"/>
              </a:rPr>
              <a:t>.</a:t>
            </a: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00</a:t>
            </a:r>
            <a:r>
              <a:rPr sz="750" spc="10" dirty="0">
                <a:solidFill>
                  <a:srgbClr val="666666"/>
                </a:solidFill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78259" y="2953815"/>
            <a:ext cx="3149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6</a:t>
            </a:r>
            <a:r>
              <a:rPr sz="750" spc="15" dirty="0">
                <a:solidFill>
                  <a:srgbClr val="666666"/>
                </a:solidFill>
                <a:latin typeface="Arial"/>
                <a:cs typeface="Arial"/>
              </a:rPr>
              <a:t>.</a:t>
            </a: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00</a:t>
            </a:r>
            <a:r>
              <a:rPr sz="750" spc="10" dirty="0">
                <a:solidFill>
                  <a:srgbClr val="666666"/>
                </a:solidFill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78259" y="2485891"/>
            <a:ext cx="3149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8</a:t>
            </a:r>
            <a:r>
              <a:rPr sz="750" spc="15" dirty="0">
                <a:solidFill>
                  <a:srgbClr val="666666"/>
                </a:solidFill>
                <a:latin typeface="Arial"/>
                <a:cs typeface="Arial"/>
              </a:rPr>
              <a:t>.</a:t>
            </a: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00</a:t>
            </a:r>
            <a:r>
              <a:rPr sz="750" spc="10" dirty="0">
                <a:solidFill>
                  <a:srgbClr val="666666"/>
                </a:solidFill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20265" y="2017967"/>
            <a:ext cx="37274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25" dirty="0">
                <a:solidFill>
                  <a:srgbClr val="666666"/>
                </a:solidFill>
                <a:latin typeface="Arial"/>
                <a:cs typeface="Arial"/>
              </a:rPr>
              <a:t>10.00%</a:t>
            </a:r>
            <a:endParaRPr sz="7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26773" y="3788062"/>
            <a:ext cx="157480" cy="599440"/>
          </a:xfrm>
          <a:prstGeom prst="rect">
            <a:avLst/>
          </a:prstGeom>
        </p:spPr>
        <p:txBody>
          <a:bodyPr vert="vert270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750" spc="-5" dirty="0">
                <a:solidFill>
                  <a:srgbClr val="333333"/>
                </a:solidFill>
                <a:latin typeface="Verdana"/>
                <a:cs typeface="Verdana"/>
              </a:rPr>
              <a:t>Total</a:t>
            </a:r>
            <a:r>
              <a:rPr sz="750" spc="-15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333333"/>
                </a:solidFill>
                <a:latin typeface="Verdana"/>
                <a:cs typeface="Verdana"/>
              </a:rPr>
              <a:t>Return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336630" y="5838666"/>
            <a:ext cx="2009139" cy="0"/>
          </a:xfrm>
          <a:custGeom>
            <a:avLst/>
            <a:gdLst/>
            <a:ahLst/>
            <a:cxnLst/>
            <a:rect l="l" t="t" r="r" b="b"/>
            <a:pathLst>
              <a:path w="2009139">
                <a:moveTo>
                  <a:pt x="0" y="0"/>
                </a:moveTo>
                <a:lnTo>
                  <a:pt x="2008974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36630" y="5362644"/>
            <a:ext cx="2009139" cy="0"/>
          </a:xfrm>
          <a:custGeom>
            <a:avLst/>
            <a:gdLst/>
            <a:ahLst/>
            <a:cxnLst/>
            <a:rect l="l" t="t" r="r" b="b"/>
            <a:pathLst>
              <a:path w="2009139">
                <a:moveTo>
                  <a:pt x="0" y="0"/>
                </a:moveTo>
                <a:lnTo>
                  <a:pt x="2008974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36630" y="4894691"/>
            <a:ext cx="2009139" cy="0"/>
          </a:xfrm>
          <a:custGeom>
            <a:avLst/>
            <a:gdLst/>
            <a:ahLst/>
            <a:cxnLst/>
            <a:rect l="l" t="t" r="r" b="b"/>
            <a:pathLst>
              <a:path w="2009139">
                <a:moveTo>
                  <a:pt x="0" y="0"/>
                </a:moveTo>
                <a:lnTo>
                  <a:pt x="2008974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36630" y="3958784"/>
            <a:ext cx="2009139" cy="0"/>
          </a:xfrm>
          <a:custGeom>
            <a:avLst/>
            <a:gdLst/>
            <a:ahLst/>
            <a:cxnLst/>
            <a:rect l="l" t="t" r="r" b="b"/>
            <a:pathLst>
              <a:path w="2009139">
                <a:moveTo>
                  <a:pt x="0" y="0"/>
                </a:moveTo>
                <a:lnTo>
                  <a:pt x="2008974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36630" y="3490829"/>
            <a:ext cx="2009139" cy="0"/>
          </a:xfrm>
          <a:custGeom>
            <a:avLst/>
            <a:gdLst/>
            <a:ahLst/>
            <a:cxnLst/>
            <a:rect l="l" t="t" r="r" b="b"/>
            <a:pathLst>
              <a:path w="2009139">
                <a:moveTo>
                  <a:pt x="0" y="0"/>
                </a:moveTo>
                <a:lnTo>
                  <a:pt x="2008974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36630" y="3022876"/>
            <a:ext cx="2009139" cy="0"/>
          </a:xfrm>
          <a:custGeom>
            <a:avLst/>
            <a:gdLst/>
            <a:ahLst/>
            <a:cxnLst/>
            <a:rect l="l" t="t" r="r" b="b"/>
            <a:pathLst>
              <a:path w="2009139">
                <a:moveTo>
                  <a:pt x="0" y="0"/>
                </a:moveTo>
                <a:lnTo>
                  <a:pt x="2008974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04581" y="2554922"/>
            <a:ext cx="1541145" cy="0"/>
          </a:xfrm>
          <a:custGeom>
            <a:avLst/>
            <a:gdLst/>
            <a:ahLst/>
            <a:cxnLst/>
            <a:rect l="l" t="t" r="r" b="b"/>
            <a:pathLst>
              <a:path w="1541145">
                <a:moveTo>
                  <a:pt x="0" y="0"/>
                </a:moveTo>
                <a:lnTo>
                  <a:pt x="1541024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36630" y="2554922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4996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36630" y="2086969"/>
            <a:ext cx="2009139" cy="0"/>
          </a:xfrm>
          <a:custGeom>
            <a:avLst/>
            <a:gdLst/>
            <a:ahLst/>
            <a:cxnLst/>
            <a:rect l="l" t="t" r="r" b="b"/>
            <a:pathLst>
              <a:path w="2009139">
                <a:moveTo>
                  <a:pt x="0" y="0"/>
                </a:moveTo>
                <a:lnTo>
                  <a:pt x="2008974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36630" y="4426737"/>
            <a:ext cx="2009139" cy="0"/>
          </a:xfrm>
          <a:custGeom>
            <a:avLst/>
            <a:gdLst/>
            <a:ahLst/>
            <a:cxnLst/>
            <a:rect l="l" t="t" r="r" b="b"/>
            <a:pathLst>
              <a:path w="2009139">
                <a:moveTo>
                  <a:pt x="0" y="0"/>
                </a:moveTo>
                <a:lnTo>
                  <a:pt x="2008974" y="0"/>
                </a:lnTo>
              </a:path>
            </a:pathLst>
          </a:custGeom>
          <a:ln w="8064">
            <a:solidFill>
              <a:srgbClr val="CACAC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66174" y="4390428"/>
            <a:ext cx="750570" cy="0"/>
          </a:xfrm>
          <a:custGeom>
            <a:avLst/>
            <a:gdLst/>
            <a:ahLst/>
            <a:cxnLst/>
            <a:rect l="l" t="t" r="r" b="b"/>
            <a:pathLst>
              <a:path w="750569">
                <a:moveTo>
                  <a:pt x="0" y="0"/>
                </a:moveTo>
                <a:lnTo>
                  <a:pt x="750341" y="0"/>
                </a:lnTo>
              </a:path>
            </a:pathLst>
          </a:custGeom>
          <a:ln w="72618">
            <a:solidFill>
              <a:srgbClr val="58A0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65719" y="4426737"/>
            <a:ext cx="750570" cy="186055"/>
          </a:xfrm>
          <a:custGeom>
            <a:avLst/>
            <a:gdLst/>
            <a:ahLst/>
            <a:cxnLst/>
            <a:rect l="l" t="t" r="r" b="b"/>
            <a:pathLst>
              <a:path w="750569" h="186054">
                <a:moveTo>
                  <a:pt x="0" y="0"/>
                </a:moveTo>
                <a:lnTo>
                  <a:pt x="750341" y="0"/>
                </a:lnTo>
                <a:lnTo>
                  <a:pt x="750341" y="185572"/>
                </a:lnTo>
                <a:lnTo>
                  <a:pt x="0" y="185572"/>
                </a:lnTo>
                <a:lnTo>
                  <a:pt x="0" y="0"/>
                </a:lnTo>
                <a:close/>
              </a:path>
            </a:pathLst>
          </a:custGeom>
          <a:solidFill>
            <a:srgbClr val="E05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2679382" y="4196196"/>
            <a:ext cx="3149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35" dirty="0">
                <a:latin typeface="Arial"/>
                <a:cs typeface="Arial"/>
              </a:rPr>
              <a:t>0</a:t>
            </a:r>
            <a:r>
              <a:rPr sz="750" spc="15" dirty="0">
                <a:latin typeface="Arial"/>
                <a:cs typeface="Arial"/>
              </a:rPr>
              <a:t>.</a:t>
            </a:r>
            <a:r>
              <a:rPr sz="750" spc="35" dirty="0">
                <a:latin typeface="Arial"/>
                <a:cs typeface="Arial"/>
              </a:rPr>
              <a:t>32</a:t>
            </a:r>
            <a:r>
              <a:rPr sz="750" spc="10" dirty="0"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47374" y="4623844"/>
            <a:ext cx="1061085" cy="3435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750" spc="-15" dirty="0">
                <a:latin typeface="Arial"/>
                <a:cs typeface="Arial"/>
              </a:rPr>
              <a:t>-</a:t>
            </a:r>
            <a:r>
              <a:rPr sz="750" spc="35" dirty="0">
                <a:latin typeface="Arial"/>
                <a:cs typeface="Arial"/>
              </a:rPr>
              <a:t>0</a:t>
            </a:r>
            <a:r>
              <a:rPr sz="750" spc="15" dirty="0">
                <a:latin typeface="Arial"/>
                <a:cs typeface="Arial"/>
              </a:rPr>
              <a:t>.</a:t>
            </a:r>
            <a:r>
              <a:rPr sz="750" spc="35" dirty="0">
                <a:latin typeface="Arial"/>
                <a:cs typeface="Arial"/>
              </a:rPr>
              <a:t>76</a:t>
            </a:r>
            <a:r>
              <a:rPr sz="750" spc="10" dirty="0"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750" spc="20" dirty="0">
                <a:solidFill>
                  <a:srgbClr val="666666"/>
                </a:solidFill>
                <a:latin typeface="Arial"/>
                <a:cs typeface="Arial"/>
              </a:rPr>
              <a:t>-2.00%</a:t>
            </a:r>
            <a:endParaRPr sz="75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336630" y="1941742"/>
            <a:ext cx="0" cy="4308475"/>
          </a:xfrm>
          <a:custGeom>
            <a:avLst/>
            <a:gdLst/>
            <a:ahLst/>
            <a:cxnLst/>
            <a:rect l="l" t="t" r="r" b="b"/>
            <a:pathLst>
              <a:path h="4308475">
                <a:moveTo>
                  <a:pt x="0" y="0"/>
                </a:moveTo>
                <a:lnTo>
                  <a:pt x="0" y="4308398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345602" y="1941742"/>
            <a:ext cx="0" cy="4308475"/>
          </a:xfrm>
          <a:custGeom>
            <a:avLst/>
            <a:gdLst/>
            <a:ahLst/>
            <a:cxnLst/>
            <a:rect l="l" t="t" r="r" b="b"/>
            <a:pathLst>
              <a:path h="4308475">
                <a:moveTo>
                  <a:pt x="0" y="0"/>
                </a:moveTo>
                <a:lnTo>
                  <a:pt x="0" y="4308398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36630" y="1941742"/>
            <a:ext cx="2009139" cy="0"/>
          </a:xfrm>
          <a:custGeom>
            <a:avLst/>
            <a:gdLst/>
            <a:ahLst/>
            <a:cxnLst/>
            <a:rect l="l" t="t" r="r" b="b"/>
            <a:pathLst>
              <a:path w="2009139">
                <a:moveTo>
                  <a:pt x="0" y="0"/>
                </a:moveTo>
                <a:lnTo>
                  <a:pt x="2008974" y="0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36630" y="6250142"/>
            <a:ext cx="2009139" cy="0"/>
          </a:xfrm>
          <a:custGeom>
            <a:avLst/>
            <a:gdLst/>
            <a:ahLst/>
            <a:cxnLst/>
            <a:rect l="l" t="t" r="r" b="b"/>
            <a:pathLst>
              <a:path w="2009139">
                <a:moveTo>
                  <a:pt x="0" y="0"/>
                </a:moveTo>
                <a:lnTo>
                  <a:pt x="2008974" y="0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345602" y="5838666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>
                <a:moveTo>
                  <a:pt x="0" y="0"/>
                </a:moveTo>
                <a:lnTo>
                  <a:pt x="200091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345602" y="5362644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>
                <a:moveTo>
                  <a:pt x="0" y="0"/>
                </a:moveTo>
                <a:lnTo>
                  <a:pt x="200091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45602" y="4894691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>
                <a:moveTo>
                  <a:pt x="0" y="0"/>
                </a:moveTo>
                <a:lnTo>
                  <a:pt x="200091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25491" y="3958784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1022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45602" y="3958784"/>
            <a:ext cx="1129665" cy="0"/>
          </a:xfrm>
          <a:custGeom>
            <a:avLst/>
            <a:gdLst/>
            <a:ahLst/>
            <a:cxnLst/>
            <a:rect l="l" t="t" r="r" b="b"/>
            <a:pathLst>
              <a:path w="1129664">
                <a:moveTo>
                  <a:pt x="0" y="0"/>
                </a:moveTo>
                <a:lnTo>
                  <a:pt x="1129546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345602" y="3490829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>
                <a:moveTo>
                  <a:pt x="0" y="0"/>
                </a:moveTo>
                <a:lnTo>
                  <a:pt x="200091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45602" y="3022876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>
                <a:moveTo>
                  <a:pt x="0" y="0"/>
                </a:moveTo>
                <a:lnTo>
                  <a:pt x="200091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45602" y="2554922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>
                <a:moveTo>
                  <a:pt x="0" y="0"/>
                </a:moveTo>
                <a:lnTo>
                  <a:pt x="200091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45602" y="2086969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>
                <a:moveTo>
                  <a:pt x="0" y="0"/>
                </a:moveTo>
                <a:lnTo>
                  <a:pt x="200091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45602" y="4426737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>
                <a:moveTo>
                  <a:pt x="0" y="0"/>
                </a:moveTo>
                <a:lnTo>
                  <a:pt x="2000910" y="0"/>
                </a:lnTo>
              </a:path>
            </a:pathLst>
          </a:custGeom>
          <a:ln w="8064">
            <a:solidFill>
              <a:srgbClr val="CACAC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475149" y="3676396"/>
            <a:ext cx="750570" cy="750570"/>
          </a:xfrm>
          <a:custGeom>
            <a:avLst/>
            <a:gdLst/>
            <a:ahLst/>
            <a:cxnLst/>
            <a:rect l="l" t="t" r="r" b="b"/>
            <a:pathLst>
              <a:path w="750570" h="750570">
                <a:moveTo>
                  <a:pt x="0" y="0"/>
                </a:moveTo>
                <a:lnTo>
                  <a:pt x="750341" y="0"/>
                </a:lnTo>
                <a:lnTo>
                  <a:pt x="750341" y="750341"/>
                </a:lnTo>
                <a:lnTo>
                  <a:pt x="0" y="750341"/>
                </a:lnTo>
                <a:lnTo>
                  <a:pt x="0" y="0"/>
                </a:lnTo>
                <a:close/>
              </a:path>
            </a:pathLst>
          </a:custGeom>
          <a:solidFill>
            <a:srgbClr val="58A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74694" y="4446904"/>
            <a:ext cx="750570" cy="0"/>
          </a:xfrm>
          <a:custGeom>
            <a:avLst/>
            <a:gdLst/>
            <a:ahLst/>
            <a:cxnLst/>
            <a:rect l="l" t="t" r="r" b="b"/>
            <a:pathLst>
              <a:path w="750570">
                <a:moveTo>
                  <a:pt x="0" y="0"/>
                </a:moveTo>
                <a:lnTo>
                  <a:pt x="750341" y="0"/>
                </a:lnTo>
              </a:path>
            </a:pathLst>
          </a:custGeom>
          <a:ln w="40335">
            <a:solidFill>
              <a:srgbClr val="E056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4688354" y="3518471"/>
            <a:ext cx="3149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35" dirty="0">
                <a:latin typeface="Arial"/>
                <a:cs typeface="Arial"/>
              </a:rPr>
              <a:t>3</a:t>
            </a:r>
            <a:r>
              <a:rPr sz="750" spc="15" dirty="0">
                <a:latin typeface="Arial"/>
                <a:cs typeface="Arial"/>
              </a:rPr>
              <a:t>.</a:t>
            </a:r>
            <a:r>
              <a:rPr sz="750" spc="35" dirty="0">
                <a:latin typeface="Arial"/>
                <a:cs typeface="Arial"/>
              </a:rPr>
              <a:t>21</a:t>
            </a:r>
            <a:r>
              <a:rPr sz="750" spc="10" dirty="0"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671761" y="4486655"/>
            <a:ext cx="34607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-15" dirty="0">
                <a:latin typeface="Arial"/>
                <a:cs typeface="Arial"/>
              </a:rPr>
              <a:t>-</a:t>
            </a:r>
            <a:r>
              <a:rPr sz="750" spc="35" dirty="0">
                <a:latin typeface="Arial"/>
                <a:cs typeface="Arial"/>
              </a:rPr>
              <a:t>0</a:t>
            </a:r>
            <a:r>
              <a:rPr sz="750" spc="15" dirty="0">
                <a:latin typeface="Arial"/>
                <a:cs typeface="Arial"/>
              </a:rPr>
              <a:t>.</a:t>
            </a:r>
            <a:r>
              <a:rPr sz="750" spc="35" dirty="0">
                <a:latin typeface="Arial"/>
                <a:cs typeface="Arial"/>
              </a:rPr>
              <a:t>16</a:t>
            </a:r>
            <a:r>
              <a:rPr sz="750" spc="10" dirty="0"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345602" y="1941742"/>
            <a:ext cx="0" cy="4308475"/>
          </a:xfrm>
          <a:custGeom>
            <a:avLst/>
            <a:gdLst/>
            <a:ahLst/>
            <a:cxnLst/>
            <a:rect l="l" t="t" r="r" b="b"/>
            <a:pathLst>
              <a:path h="4308475">
                <a:moveTo>
                  <a:pt x="0" y="0"/>
                </a:moveTo>
                <a:lnTo>
                  <a:pt x="0" y="4308398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346508" y="1941742"/>
            <a:ext cx="0" cy="4308475"/>
          </a:xfrm>
          <a:custGeom>
            <a:avLst/>
            <a:gdLst/>
            <a:ahLst/>
            <a:cxnLst/>
            <a:rect l="l" t="t" r="r" b="b"/>
            <a:pathLst>
              <a:path h="4308475">
                <a:moveTo>
                  <a:pt x="0" y="0"/>
                </a:moveTo>
                <a:lnTo>
                  <a:pt x="0" y="4308398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45611" y="1943757"/>
            <a:ext cx="2000885" cy="0"/>
          </a:xfrm>
          <a:custGeom>
            <a:avLst/>
            <a:gdLst/>
            <a:ahLst/>
            <a:cxnLst/>
            <a:rect l="l" t="t" r="r" b="b"/>
            <a:pathLst>
              <a:path w="2000885">
                <a:moveTo>
                  <a:pt x="0" y="0"/>
                </a:moveTo>
                <a:lnTo>
                  <a:pt x="2000891" y="0"/>
                </a:lnTo>
              </a:path>
            </a:pathLst>
          </a:custGeom>
          <a:ln w="4033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45611" y="6248125"/>
            <a:ext cx="2000885" cy="0"/>
          </a:xfrm>
          <a:custGeom>
            <a:avLst/>
            <a:gdLst/>
            <a:ahLst/>
            <a:cxnLst/>
            <a:rect l="l" t="t" r="r" b="b"/>
            <a:pathLst>
              <a:path w="2000885">
                <a:moveTo>
                  <a:pt x="0" y="0"/>
                </a:moveTo>
                <a:lnTo>
                  <a:pt x="2000891" y="0"/>
                </a:lnTo>
              </a:path>
            </a:pathLst>
          </a:custGeom>
          <a:ln w="4029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346508" y="5838666"/>
            <a:ext cx="2009139" cy="0"/>
          </a:xfrm>
          <a:custGeom>
            <a:avLst/>
            <a:gdLst/>
            <a:ahLst/>
            <a:cxnLst/>
            <a:rect l="l" t="t" r="r" b="b"/>
            <a:pathLst>
              <a:path w="2009140">
                <a:moveTo>
                  <a:pt x="0" y="0"/>
                </a:moveTo>
                <a:lnTo>
                  <a:pt x="2008974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225946" y="5362644"/>
            <a:ext cx="1129665" cy="0"/>
          </a:xfrm>
          <a:custGeom>
            <a:avLst/>
            <a:gdLst/>
            <a:ahLst/>
            <a:cxnLst/>
            <a:rect l="l" t="t" r="r" b="b"/>
            <a:pathLst>
              <a:path w="1129665">
                <a:moveTo>
                  <a:pt x="0" y="0"/>
                </a:moveTo>
                <a:lnTo>
                  <a:pt x="1129536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346508" y="5362644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0" y="0"/>
                </a:moveTo>
                <a:lnTo>
                  <a:pt x="129096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225946" y="4894691"/>
            <a:ext cx="1129665" cy="0"/>
          </a:xfrm>
          <a:custGeom>
            <a:avLst/>
            <a:gdLst/>
            <a:ahLst/>
            <a:cxnLst/>
            <a:rect l="l" t="t" r="r" b="b"/>
            <a:pathLst>
              <a:path w="1129665">
                <a:moveTo>
                  <a:pt x="0" y="0"/>
                </a:moveTo>
                <a:lnTo>
                  <a:pt x="1129536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346508" y="4894691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0" y="0"/>
                </a:moveTo>
                <a:lnTo>
                  <a:pt x="129096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226389" y="3958784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094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346508" y="3958784"/>
            <a:ext cx="1129665" cy="0"/>
          </a:xfrm>
          <a:custGeom>
            <a:avLst/>
            <a:gdLst/>
            <a:ahLst/>
            <a:cxnLst/>
            <a:rect l="l" t="t" r="r" b="b"/>
            <a:pathLst>
              <a:path w="1129664">
                <a:moveTo>
                  <a:pt x="0" y="0"/>
                </a:moveTo>
                <a:lnTo>
                  <a:pt x="1129539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226389" y="3490829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094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346508" y="3490829"/>
            <a:ext cx="1129665" cy="0"/>
          </a:xfrm>
          <a:custGeom>
            <a:avLst/>
            <a:gdLst/>
            <a:ahLst/>
            <a:cxnLst/>
            <a:rect l="l" t="t" r="r" b="b"/>
            <a:pathLst>
              <a:path w="1129664">
                <a:moveTo>
                  <a:pt x="0" y="0"/>
                </a:moveTo>
                <a:lnTo>
                  <a:pt x="1129539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346508" y="3022876"/>
            <a:ext cx="2009139" cy="0"/>
          </a:xfrm>
          <a:custGeom>
            <a:avLst/>
            <a:gdLst/>
            <a:ahLst/>
            <a:cxnLst/>
            <a:rect l="l" t="t" r="r" b="b"/>
            <a:pathLst>
              <a:path w="2009140">
                <a:moveTo>
                  <a:pt x="0" y="0"/>
                </a:moveTo>
                <a:lnTo>
                  <a:pt x="2008974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346508" y="2554922"/>
            <a:ext cx="2009139" cy="0"/>
          </a:xfrm>
          <a:custGeom>
            <a:avLst/>
            <a:gdLst/>
            <a:ahLst/>
            <a:cxnLst/>
            <a:rect l="l" t="t" r="r" b="b"/>
            <a:pathLst>
              <a:path w="2009140">
                <a:moveTo>
                  <a:pt x="0" y="0"/>
                </a:moveTo>
                <a:lnTo>
                  <a:pt x="2008974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346508" y="2086969"/>
            <a:ext cx="2009139" cy="0"/>
          </a:xfrm>
          <a:custGeom>
            <a:avLst/>
            <a:gdLst/>
            <a:ahLst/>
            <a:cxnLst/>
            <a:rect l="l" t="t" r="r" b="b"/>
            <a:pathLst>
              <a:path w="2009140">
                <a:moveTo>
                  <a:pt x="0" y="0"/>
                </a:moveTo>
                <a:lnTo>
                  <a:pt x="2008974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346508" y="4426737"/>
            <a:ext cx="2009139" cy="0"/>
          </a:xfrm>
          <a:custGeom>
            <a:avLst/>
            <a:gdLst/>
            <a:ahLst/>
            <a:cxnLst/>
            <a:rect l="l" t="t" r="r" b="b"/>
            <a:pathLst>
              <a:path w="2009140">
                <a:moveTo>
                  <a:pt x="0" y="0"/>
                </a:moveTo>
                <a:lnTo>
                  <a:pt x="2008974" y="0"/>
                </a:lnTo>
              </a:path>
            </a:pathLst>
          </a:custGeom>
          <a:ln w="8064">
            <a:solidFill>
              <a:srgbClr val="CACAC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76047" y="3079356"/>
            <a:ext cx="750570" cy="1347470"/>
          </a:xfrm>
          <a:custGeom>
            <a:avLst/>
            <a:gdLst/>
            <a:ahLst/>
            <a:cxnLst/>
            <a:rect l="l" t="t" r="r" b="b"/>
            <a:pathLst>
              <a:path w="750570" h="1347470">
                <a:moveTo>
                  <a:pt x="0" y="0"/>
                </a:moveTo>
                <a:lnTo>
                  <a:pt x="750341" y="0"/>
                </a:lnTo>
                <a:lnTo>
                  <a:pt x="750341" y="1347381"/>
                </a:lnTo>
                <a:lnTo>
                  <a:pt x="0" y="1347381"/>
                </a:lnTo>
                <a:lnTo>
                  <a:pt x="0" y="0"/>
                </a:lnTo>
                <a:close/>
              </a:path>
            </a:pathLst>
          </a:custGeom>
          <a:solidFill>
            <a:srgbClr val="58A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475604" y="4426737"/>
            <a:ext cx="750570" cy="1009015"/>
          </a:xfrm>
          <a:custGeom>
            <a:avLst/>
            <a:gdLst/>
            <a:ahLst/>
            <a:cxnLst/>
            <a:rect l="l" t="t" r="r" b="b"/>
            <a:pathLst>
              <a:path w="750570" h="1009014">
                <a:moveTo>
                  <a:pt x="0" y="0"/>
                </a:moveTo>
                <a:lnTo>
                  <a:pt x="750341" y="0"/>
                </a:lnTo>
                <a:lnTo>
                  <a:pt x="750341" y="1008519"/>
                </a:lnTo>
                <a:lnTo>
                  <a:pt x="0" y="1008519"/>
                </a:lnTo>
                <a:lnTo>
                  <a:pt x="0" y="0"/>
                </a:lnTo>
                <a:close/>
              </a:path>
            </a:pathLst>
          </a:custGeom>
          <a:solidFill>
            <a:srgbClr val="E05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6689259" y="2921426"/>
            <a:ext cx="3149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35" dirty="0">
                <a:latin typeface="Arial"/>
                <a:cs typeface="Arial"/>
              </a:rPr>
              <a:t>5</a:t>
            </a:r>
            <a:r>
              <a:rPr sz="750" spc="15" dirty="0">
                <a:latin typeface="Arial"/>
                <a:cs typeface="Arial"/>
              </a:rPr>
              <a:t>.</a:t>
            </a:r>
            <a:r>
              <a:rPr sz="750" spc="35" dirty="0">
                <a:latin typeface="Arial"/>
                <a:cs typeface="Arial"/>
              </a:rPr>
              <a:t>77</a:t>
            </a:r>
            <a:r>
              <a:rPr sz="750" spc="10" dirty="0"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672666" y="5454875"/>
            <a:ext cx="34607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-15" dirty="0">
                <a:latin typeface="Arial"/>
                <a:cs typeface="Arial"/>
              </a:rPr>
              <a:t>-</a:t>
            </a:r>
            <a:r>
              <a:rPr sz="750" spc="35" dirty="0">
                <a:latin typeface="Arial"/>
                <a:cs typeface="Arial"/>
              </a:rPr>
              <a:t>4</a:t>
            </a:r>
            <a:r>
              <a:rPr sz="750" spc="15" dirty="0">
                <a:latin typeface="Arial"/>
                <a:cs typeface="Arial"/>
              </a:rPr>
              <a:t>.</a:t>
            </a:r>
            <a:r>
              <a:rPr sz="750" spc="35" dirty="0">
                <a:latin typeface="Arial"/>
                <a:cs typeface="Arial"/>
              </a:rPr>
              <a:t>30</a:t>
            </a:r>
            <a:r>
              <a:rPr sz="750" spc="10" dirty="0"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346508" y="1941742"/>
            <a:ext cx="0" cy="4308475"/>
          </a:xfrm>
          <a:custGeom>
            <a:avLst/>
            <a:gdLst/>
            <a:ahLst/>
            <a:cxnLst/>
            <a:rect l="l" t="t" r="r" b="b"/>
            <a:pathLst>
              <a:path h="4308475">
                <a:moveTo>
                  <a:pt x="0" y="0"/>
                </a:moveTo>
                <a:lnTo>
                  <a:pt x="0" y="4308398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355482" y="1941742"/>
            <a:ext cx="0" cy="4308475"/>
          </a:xfrm>
          <a:custGeom>
            <a:avLst/>
            <a:gdLst/>
            <a:ahLst/>
            <a:cxnLst/>
            <a:rect l="l" t="t" r="r" b="b"/>
            <a:pathLst>
              <a:path h="4308475">
                <a:moveTo>
                  <a:pt x="0" y="0"/>
                </a:moveTo>
                <a:lnTo>
                  <a:pt x="0" y="4308398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346509" y="1943757"/>
            <a:ext cx="2009139" cy="0"/>
          </a:xfrm>
          <a:custGeom>
            <a:avLst/>
            <a:gdLst/>
            <a:ahLst/>
            <a:cxnLst/>
            <a:rect l="l" t="t" r="r" b="b"/>
            <a:pathLst>
              <a:path w="2009140">
                <a:moveTo>
                  <a:pt x="0" y="0"/>
                </a:moveTo>
                <a:lnTo>
                  <a:pt x="2008968" y="0"/>
                </a:lnTo>
              </a:path>
            </a:pathLst>
          </a:custGeom>
          <a:ln w="4033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46509" y="6248125"/>
            <a:ext cx="2009139" cy="0"/>
          </a:xfrm>
          <a:custGeom>
            <a:avLst/>
            <a:gdLst/>
            <a:ahLst/>
            <a:cxnLst/>
            <a:rect l="l" t="t" r="r" b="b"/>
            <a:pathLst>
              <a:path w="2009140">
                <a:moveTo>
                  <a:pt x="0" y="0"/>
                </a:moveTo>
                <a:lnTo>
                  <a:pt x="2008968" y="0"/>
                </a:lnTo>
              </a:path>
            </a:pathLst>
          </a:custGeom>
          <a:ln w="4029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234908" y="5838666"/>
            <a:ext cx="1122045" cy="0"/>
          </a:xfrm>
          <a:custGeom>
            <a:avLst/>
            <a:gdLst/>
            <a:ahLst/>
            <a:cxnLst/>
            <a:rect l="l" t="t" r="r" b="b"/>
            <a:pathLst>
              <a:path w="1122045">
                <a:moveTo>
                  <a:pt x="0" y="0"/>
                </a:moveTo>
                <a:lnTo>
                  <a:pt x="1121483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355482" y="5838666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085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234908" y="5362644"/>
            <a:ext cx="1122045" cy="0"/>
          </a:xfrm>
          <a:custGeom>
            <a:avLst/>
            <a:gdLst/>
            <a:ahLst/>
            <a:cxnLst/>
            <a:rect l="l" t="t" r="r" b="b"/>
            <a:pathLst>
              <a:path w="1122045">
                <a:moveTo>
                  <a:pt x="0" y="0"/>
                </a:moveTo>
                <a:lnTo>
                  <a:pt x="1121483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355482" y="5362644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085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234908" y="4894691"/>
            <a:ext cx="1122045" cy="0"/>
          </a:xfrm>
          <a:custGeom>
            <a:avLst/>
            <a:gdLst/>
            <a:ahLst/>
            <a:cxnLst/>
            <a:rect l="l" t="t" r="r" b="b"/>
            <a:pathLst>
              <a:path w="1122045">
                <a:moveTo>
                  <a:pt x="0" y="0"/>
                </a:moveTo>
                <a:lnTo>
                  <a:pt x="1121483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355482" y="4894691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0" y="0"/>
                </a:moveTo>
                <a:lnTo>
                  <a:pt x="129085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235363" y="3958784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1028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355482" y="3958784"/>
            <a:ext cx="1129665" cy="0"/>
          </a:xfrm>
          <a:custGeom>
            <a:avLst/>
            <a:gdLst/>
            <a:ahLst/>
            <a:cxnLst/>
            <a:rect l="l" t="t" r="r" b="b"/>
            <a:pathLst>
              <a:path w="1129665">
                <a:moveTo>
                  <a:pt x="0" y="0"/>
                </a:moveTo>
                <a:lnTo>
                  <a:pt x="112954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235363" y="3490829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1028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355482" y="3490829"/>
            <a:ext cx="1129665" cy="0"/>
          </a:xfrm>
          <a:custGeom>
            <a:avLst/>
            <a:gdLst/>
            <a:ahLst/>
            <a:cxnLst/>
            <a:rect l="l" t="t" r="r" b="b"/>
            <a:pathLst>
              <a:path w="1129665">
                <a:moveTo>
                  <a:pt x="0" y="0"/>
                </a:moveTo>
                <a:lnTo>
                  <a:pt x="112954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235363" y="3022876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1028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355482" y="3022876"/>
            <a:ext cx="1129665" cy="0"/>
          </a:xfrm>
          <a:custGeom>
            <a:avLst/>
            <a:gdLst/>
            <a:ahLst/>
            <a:cxnLst/>
            <a:rect l="l" t="t" r="r" b="b"/>
            <a:pathLst>
              <a:path w="1129665">
                <a:moveTo>
                  <a:pt x="0" y="0"/>
                </a:moveTo>
                <a:lnTo>
                  <a:pt x="112954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235363" y="2554922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1028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355482" y="2554922"/>
            <a:ext cx="1129665" cy="0"/>
          </a:xfrm>
          <a:custGeom>
            <a:avLst/>
            <a:gdLst/>
            <a:ahLst/>
            <a:cxnLst/>
            <a:rect l="l" t="t" r="r" b="b"/>
            <a:pathLst>
              <a:path w="1129665">
                <a:moveTo>
                  <a:pt x="0" y="0"/>
                </a:moveTo>
                <a:lnTo>
                  <a:pt x="112954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355482" y="2086969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>
                <a:moveTo>
                  <a:pt x="0" y="0"/>
                </a:moveTo>
                <a:lnTo>
                  <a:pt x="200091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355482" y="4426737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>
                <a:moveTo>
                  <a:pt x="0" y="0"/>
                </a:moveTo>
                <a:lnTo>
                  <a:pt x="2000910" y="0"/>
                </a:lnTo>
              </a:path>
            </a:pathLst>
          </a:custGeom>
          <a:ln w="8064">
            <a:solidFill>
              <a:srgbClr val="CACAC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485022" y="2264473"/>
            <a:ext cx="750570" cy="2162810"/>
          </a:xfrm>
          <a:custGeom>
            <a:avLst/>
            <a:gdLst/>
            <a:ahLst/>
            <a:cxnLst/>
            <a:rect l="l" t="t" r="r" b="b"/>
            <a:pathLst>
              <a:path w="750570" h="2162810">
                <a:moveTo>
                  <a:pt x="0" y="0"/>
                </a:moveTo>
                <a:lnTo>
                  <a:pt x="750341" y="0"/>
                </a:lnTo>
                <a:lnTo>
                  <a:pt x="750341" y="2162263"/>
                </a:lnTo>
                <a:lnTo>
                  <a:pt x="0" y="2162263"/>
                </a:lnTo>
                <a:lnTo>
                  <a:pt x="0" y="0"/>
                </a:lnTo>
                <a:close/>
              </a:path>
            </a:pathLst>
          </a:custGeom>
          <a:solidFill>
            <a:srgbClr val="58A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484567" y="4426737"/>
            <a:ext cx="750570" cy="1501140"/>
          </a:xfrm>
          <a:custGeom>
            <a:avLst/>
            <a:gdLst/>
            <a:ahLst/>
            <a:cxnLst/>
            <a:rect l="l" t="t" r="r" b="b"/>
            <a:pathLst>
              <a:path w="750570" h="1501139">
                <a:moveTo>
                  <a:pt x="0" y="0"/>
                </a:moveTo>
                <a:lnTo>
                  <a:pt x="750341" y="0"/>
                </a:lnTo>
                <a:lnTo>
                  <a:pt x="750341" y="1500682"/>
                </a:lnTo>
                <a:lnTo>
                  <a:pt x="0" y="1500682"/>
                </a:lnTo>
                <a:lnTo>
                  <a:pt x="0" y="0"/>
                </a:lnTo>
                <a:close/>
              </a:path>
            </a:pathLst>
          </a:custGeom>
          <a:solidFill>
            <a:srgbClr val="E05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8698234" y="2106542"/>
            <a:ext cx="3149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35" dirty="0">
                <a:latin typeface="Arial"/>
                <a:cs typeface="Arial"/>
              </a:rPr>
              <a:t>9</a:t>
            </a:r>
            <a:r>
              <a:rPr sz="750" spc="15" dirty="0">
                <a:latin typeface="Arial"/>
                <a:cs typeface="Arial"/>
              </a:rPr>
              <a:t>.</a:t>
            </a:r>
            <a:r>
              <a:rPr sz="750" spc="35" dirty="0">
                <a:latin typeface="Arial"/>
                <a:cs typeface="Arial"/>
              </a:rPr>
              <a:t>26</a:t>
            </a:r>
            <a:r>
              <a:rPr sz="750" spc="10" dirty="0"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681640" y="5947040"/>
            <a:ext cx="34607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-15" dirty="0">
                <a:latin typeface="Arial"/>
                <a:cs typeface="Arial"/>
              </a:rPr>
              <a:t>-</a:t>
            </a:r>
            <a:r>
              <a:rPr sz="750" spc="35" dirty="0">
                <a:latin typeface="Arial"/>
                <a:cs typeface="Arial"/>
              </a:rPr>
              <a:t>6</a:t>
            </a:r>
            <a:r>
              <a:rPr sz="750" spc="15" dirty="0">
                <a:latin typeface="Arial"/>
                <a:cs typeface="Arial"/>
              </a:rPr>
              <a:t>.</a:t>
            </a:r>
            <a:r>
              <a:rPr sz="750" spc="35" dirty="0">
                <a:latin typeface="Arial"/>
                <a:cs typeface="Arial"/>
              </a:rPr>
              <a:t>41</a:t>
            </a:r>
            <a:r>
              <a:rPr sz="750" spc="10" dirty="0"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7355482" y="1941742"/>
            <a:ext cx="0" cy="4308475"/>
          </a:xfrm>
          <a:custGeom>
            <a:avLst/>
            <a:gdLst/>
            <a:ahLst/>
            <a:cxnLst/>
            <a:rect l="l" t="t" r="r" b="b"/>
            <a:pathLst>
              <a:path h="4308475">
                <a:moveTo>
                  <a:pt x="0" y="0"/>
                </a:moveTo>
                <a:lnTo>
                  <a:pt x="0" y="4308398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356387" y="1941742"/>
            <a:ext cx="0" cy="4308475"/>
          </a:xfrm>
          <a:custGeom>
            <a:avLst/>
            <a:gdLst/>
            <a:ahLst/>
            <a:cxnLst/>
            <a:rect l="l" t="t" r="r" b="b"/>
            <a:pathLst>
              <a:path h="4308475">
                <a:moveTo>
                  <a:pt x="0" y="0"/>
                </a:moveTo>
                <a:lnTo>
                  <a:pt x="0" y="4308398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355484" y="1943757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>
                <a:moveTo>
                  <a:pt x="0" y="0"/>
                </a:moveTo>
                <a:lnTo>
                  <a:pt x="2000904" y="0"/>
                </a:lnTo>
              </a:path>
            </a:pathLst>
          </a:custGeom>
          <a:ln w="4033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355484" y="6248125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>
                <a:moveTo>
                  <a:pt x="0" y="0"/>
                </a:moveTo>
                <a:lnTo>
                  <a:pt x="2000904" y="0"/>
                </a:lnTo>
              </a:path>
            </a:pathLst>
          </a:custGeom>
          <a:ln w="4029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702575" y="1215321"/>
            <a:ext cx="2791460" cy="494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5"/>
              </a:spcBef>
            </a:pPr>
            <a:r>
              <a:rPr sz="950" b="1" spc="-30" dirty="0">
                <a:solidFill>
                  <a:srgbClr val="333333"/>
                </a:solidFill>
                <a:latin typeface="Lucida Sans"/>
                <a:cs typeface="Lucida Sans"/>
              </a:rPr>
              <a:t>Free</a:t>
            </a:r>
            <a:r>
              <a:rPr sz="950" b="1" spc="-110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50" b="1" spc="-65" dirty="0">
                <a:solidFill>
                  <a:srgbClr val="333333"/>
                </a:solidFill>
                <a:latin typeface="Lucida Sans"/>
                <a:cs typeface="Lucida Sans"/>
              </a:rPr>
              <a:t>Cash</a:t>
            </a:r>
            <a:r>
              <a:rPr sz="950" b="1" spc="-10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50" b="1" spc="-35" dirty="0">
                <a:solidFill>
                  <a:srgbClr val="333333"/>
                </a:solidFill>
                <a:latin typeface="Lucida Sans"/>
                <a:cs typeface="Lucida Sans"/>
              </a:rPr>
              <a:t>Flow</a:t>
            </a:r>
            <a:r>
              <a:rPr sz="950" b="1" spc="-10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50" b="1" spc="-35" dirty="0">
                <a:solidFill>
                  <a:srgbClr val="333333"/>
                </a:solidFill>
                <a:latin typeface="Lucida Sans"/>
                <a:cs typeface="Lucida Sans"/>
              </a:rPr>
              <a:t>Generation</a:t>
            </a:r>
            <a:r>
              <a:rPr sz="950" b="1" spc="-10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50" b="1" spc="-50" dirty="0">
                <a:solidFill>
                  <a:srgbClr val="333333"/>
                </a:solidFill>
                <a:latin typeface="Lucida Sans"/>
                <a:cs typeface="Lucida Sans"/>
              </a:rPr>
              <a:t>and</a:t>
            </a:r>
            <a:r>
              <a:rPr sz="950" b="1" spc="-10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50" b="1" spc="-20" dirty="0">
                <a:solidFill>
                  <a:srgbClr val="333333"/>
                </a:solidFill>
                <a:latin typeface="Lucida Sans"/>
                <a:cs typeface="Lucida Sans"/>
              </a:rPr>
              <a:t>Post-IPO</a:t>
            </a:r>
            <a:r>
              <a:rPr sz="950" b="1" spc="-10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50" b="1" spc="-35" dirty="0">
                <a:solidFill>
                  <a:srgbClr val="333333"/>
                </a:solidFill>
                <a:latin typeface="Lucida Sans"/>
                <a:cs typeface="Lucida Sans"/>
              </a:rPr>
              <a:t>Returns  </a:t>
            </a:r>
            <a:r>
              <a:rPr sz="800" spc="30" dirty="0">
                <a:solidFill>
                  <a:srgbClr val="333333"/>
                </a:solidFill>
                <a:latin typeface="Arial"/>
                <a:cs typeface="Arial"/>
              </a:rPr>
              <a:t>Stocks </a:t>
            </a:r>
            <a:r>
              <a:rPr sz="800" spc="-5" dirty="0">
                <a:solidFill>
                  <a:srgbClr val="333333"/>
                </a:solidFill>
                <a:latin typeface="Arial"/>
                <a:cs typeface="Arial"/>
              </a:rPr>
              <a:t>IPO </a:t>
            </a:r>
            <a:r>
              <a:rPr sz="800" spc="50" dirty="0">
                <a:solidFill>
                  <a:srgbClr val="333333"/>
                </a:solidFill>
                <a:latin typeface="Arial"/>
                <a:cs typeface="Arial"/>
              </a:rPr>
              <a:t>in </a:t>
            </a:r>
            <a:r>
              <a:rPr sz="800" spc="60" dirty="0">
                <a:solidFill>
                  <a:srgbClr val="333333"/>
                </a:solidFill>
                <a:latin typeface="Arial"/>
                <a:cs typeface="Arial"/>
              </a:rPr>
              <a:t>the </a:t>
            </a:r>
            <a:r>
              <a:rPr sz="800" dirty="0">
                <a:solidFill>
                  <a:srgbClr val="333333"/>
                </a:solidFill>
                <a:latin typeface="Arial"/>
                <a:cs typeface="Arial"/>
              </a:rPr>
              <a:t>U.S. </a:t>
            </a:r>
            <a:r>
              <a:rPr sz="800" spc="15" dirty="0">
                <a:solidFill>
                  <a:srgbClr val="333333"/>
                </a:solidFill>
                <a:latin typeface="Arial"/>
                <a:cs typeface="Arial"/>
              </a:rPr>
              <a:t>Exchange, </a:t>
            </a:r>
            <a:r>
              <a:rPr sz="800" spc="85" dirty="0">
                <a:solidFill>
                  <a:srgbClr val="333333"/>
                </a:solidFill>
                <a:latin typeface="Arial"/>
                <a:cs typeface="Arial"/>
              </a:rPr>
              <a:t>Mkt </a:t>
            </a:r>
            <a:r>
              <a:rPr sz="800" spc="-10" dirty="0">
                <a:solidFill>
                  <a:srgbClr val="333333"/>
                </a:solidFill>
                <a:latin typeface="Arial"/>
                <a:cs typeface="Arial"/>
              </a:rPr>
              <a:t>Cap </a:t>
            </a:r>
            <a:r>
              <a:rPr sz="800" spc="25" dirty="0">
                <a:solidFill>
                  <a:srgbClr val="333333"/>
                </a:solidFill>
                <a:latin typeface="Arial"/>
                <a:cs typeface="Arial"/>
              </a:rPr>
              <a:t>&gt; </a:t>
            </a:r>
            <a:r>
              <a:rPr sz="800" spc="30" dirty="0">
                <a:solidFill>
                  <a:srgbClr val="333333"/>
                </a:solidFill>
                <a:latin typeface="Arial"/>
                <a:cs typeface="Arial"/>
              </a:rPr>
              <a:t>1B </a:t>
            </a:r>
            <a:r>
              <a:rPr sz="800" spc="-20" dirty="0">
                <a:solidFill>
                  <a:srgbClr val="333333"/>
                </a:solidFill>
                <a:latin typeface="Arial"/>
                <a:cs typeface="Arial"/>
              </a:rPr>
              <a:t>USD  </a:t>
            </a:r>
            <a:r>
              <a:rPr sz="800" spc="50" dirty="0">
                <a:solidFill>
                  <a:srgbClr val="333333"/>
                </a:solidFill>
                <a:latin typeface="Arial"/>
                <a:cs typeface="Arial"/>
              </a:rPr>
              <a:t>05/1995 </a:t>
            </a:r>
            <a:r>
              <a:rPr sz="800" spc="8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800" spc="-1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spc="50" dirty="0">
                <a:solidFill>
                  <a:srgbClr val="333333"/>
                </a:solidFill>
                <a:latin typeface="Arial"/>
                <a:cs typeface="Arial"/>
              </a:rPr>
              <a:t>03/2019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1691627" y="2320950"/>
            <a:ext cx="113030" cy="113030"/>
          </a:xfrm>
          <a:custGeom>
            <a:avLst/>
            <a:gdLst/>
            <a:ahLst/>
            <a:cxnLst/>
            <a:rect l="l" t="t" r="r" b="b"/>
            <a:pathLst>
              <a:path w="113030" h="113030">
                <a:moveTo>
                  <a:pt x="0" y="0"/>
                </a:moveTo>
                <a:lnTo>
                  <a:pt x="112953" y="0"/>
                </a:lnTo>
                <a:lnTo>
                  <a:pt x="112953" y="112953"/>
                </a:lnTo>
                <a:lnTo>
                  <a:pt x="0" y="112953"/>
                </a:lnTo>
                <a:lnTo>
                  <a:pt x="0" y="0"/>
                </a:lnTo>
                <a:close/>
              </a:path>
            </a:pathLst>
          </a:custGeom>
          <a:solidFill>
            <a:srgbClr val="E05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691627" y="2482303"/>
            <a:ext cx="113030" cy="113030"/>
          </a:xfrm>
          <a:custGeom>
            <a:avLst/>
            <a:gdLst/>
            <a:ahLst/>
            <a:cxnLst/>
            <a:rect l="l" t="t" r="r" b="b"/>
            <a:pathLst>
              <a:path w="113030" h="113030">
                <a:moveTo>
                  <a:pt x="0" y="0"/>
                </a:moveTo>
                <a:lnTo>
                  <a:pt x="112953" y="0"/>
                </a:lnTo>
                <a:lnTo>
                  <a:pt x="112953" y="112953"/>
                </a:lnTo>
                <a:lnTo>
                  <a:pt x="0" y="112953"/>
                </a:lnTo>
                <a:lnTo>
                  <a:pt x="0" y="0"/>
                </a:lnTo>
                <a:close/>
              </a:path>
            </a:pathLst>
          </a:custGeom>
          <a:solidFill>
            <a:srgbClr val="58A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1662793" y="2125231"/>
            <a:ext cx="1341755" cy="486409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800" spc="-15" dirty="0">
                <a:solidFill>
                  <a:srgbClr val="333333"/>
                </a:solidFill>
                <a:latin typeface="Verdana"/>
                <a:cs typeface="Verdana"/>
              </a:rPr>
              <a:t>Free</a:t>
            </a:r>
            <a:r>
              <a:rPr sz="800" spc="-114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800" spc="-30" dirty="0">
                <a:solidFill>
                  <a:srgbClr val="333333"/>
                </a:solidFill>
                <a:latin typeface="Verdana"/>
                <a:cs typeface="Verdana"/>
              </a:rPr>
              <a:t>Cash</a:t>
            </a:r>
            <a:r>
              <a:rPr sz="800" spc="-114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333333"/>
                </a:solidFill>
                <a:latin typeface="Verdana"/>
                <a:cs typeface="Verdana"/>
              </a:rPr>
              <a:t>Flow</a:t>
            </a:r>
            <a:r>
              <a:rPr sz="800" spc="-114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333333"/>
                </a:solidFill>
                <a:latin typeface="Verdana"/>
                <a:cs typeface="Verdana"/>
              </a:rPr>
              <a:t>Generation</a:t>
            </a:r>
            <a:endParaRPr sz="800">
              <a:latin typeface="Verdana"/>
              <a:cs typeface="Verdana"/>
            </a:endParaRPr>
          </a:p>
          <a:p>
            <a:pPr marL="181610">
              <a:lnSpc>
                <a:spcPct val="100000"/>
              </a:lnSpc>
              <a:spcBef>
                <a:spcPts val="229"/>
              </a:spcBef>
            </a:pPr>
            <a:r>
              <a:rPr sz="750" spc="35" dirty="0">
                <a:solidFill>
                  <a:srgbClr val="333333"/>
                </a:solidFill>
                <a:latin typeface="Arial"/>
                <a:cs typeface="Arial"/>
              </a:rPr>
              <a:t>Negative</a:t>
            </a:r>
            <a:endParaRPr sz="750">
              <a:latin typeface="Arial"/>
              <a:cs typeface="Arial"/>
            </a:endParaRPr>
          </a:p>
          <a:p>
            <a:pPr marL="181610">
              <a:lnSpc>
                <a:spcPct val="100000"/>
              </a:lnSpc>
              <a:spcBef>
                <a:spcPts val="370"/>
              </a:spcBef>
            </a:pPr>
            <a:r>
              <a:rPr sz="750" spc="30" dirty="0">
                <a:solidFill>
                  <a:srgbClr val="333333"/>
                </a:solidFill>
                <a:latin typeface="Arial"/>
                <a:cs typeface="Arial"/>
              </a:rPr>
              <a:t>Positive</a:t>
            </a:r>
            <a:endParaRPr sz="750">
              <a:latin typeface="Arial"/>
              <a:cs typeface="Arial"/>
            </a:endParaRPr>
          </a:p>
        </p:txBody>
      </p:sp>
      <p:sp>
        <p:nvSpPr>
          <p:cNvPr id="143" name="object 1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20" dirty="0"/>
              <a:t>N</a:t>
            </a:r>
            <a:r>
              <a:rPr spc="5" dirty="0"/>
              <a:t>e</a:t>
            </a:r>
            <a:r>
              <a:rPr spc="30" dirty="0"/>
              <a:t>g</a:t>
            </a:r>
            <a:r>
              <a:rPr spc="15" dirty="0"/>
              <a:t>a</a:t>
            </a:r>
            <a:r>
              <a:rPr spc="114" dirty="0"/>
              <a:t>t</a:t>
            </a:r>
            <a:r>
              <a:rPr spc="50" dirty="0"/>
              <a:t>i</a:t>
            </a:r>
            <a:r>
              <a:rPr spc="30" dirty="0"/>
              <a:t>v</a:t>
            </a:r>
            <a:r>
              <a:rPr spc="5" dirty="0"/>
              <a:t>e</a:t>
            </a:r>
          </a:p>
        </p:txBody>
      </p:sp>
      <p:sp>
        <p:nvSpPr>
          <p:cNvPr id="144" name="object 14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30" dirty="0"/>
              <a:t>Positive</a:t>
            </a:r>
          </a:p>
        </p:txBody>
      </p:sp>
      <p:sp>
        <p:nvSpPr>
          <p:cNvPr id="145" name="object 145"/>
          <p:cNvSpPr txBox="1"/>
          <p:nvPr/>
        </p:nvSpPr>
        <p:spPr>
          <a:xfrm>
            <a:off x="3626005" y="6268489"/>
            <a:ext cx="440055" cy="1593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750" spc="20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750" spc="5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750" spc="30" dirty="0">
                <a:solidFill>
                  <a:srgbClr val="666666"/>
                </a:solidFill>
                <a:latin typeface="Arial"/>
                <a:cs typeface="Arial"/>
              </a:rPr>
              <a:t>g</a:t>
            </a:r>
            <a:r>
              <a:rPr sz="750" spc="15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750" spc="114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750" spc="50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750" spc="30" dirty="0">
                <a:solidFill>
                  <a:srgbClr val="666666"/>
                </a:solidFill>
                <a:latin typeface="Arial"/>
                <a:cs typeface="Arial"/>
              </a:rPr>
              <a:t>v</a:t>
            </a:r>
            <a:r>
              <a:rPr sz="750" spc="5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endParaRPr sz="75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648698" y="6268489"/>
            <a:ext cx="395605" cy="1593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750" spc="30" dirty="0">
                <a:solidFill>
                  <a:srgbClr val="666666"/>
                </a:solidFill>
                <a:latin typeface="Arial"/>
                <a:cs typeface="Arial"/>
              </a:rPr>
              <a:t>Positive</a:t>
            </a:r>
            <a:endParaRPr sz="75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5630943" y="6268489"/>
            <a:ext cx="440055" cy="1593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750" spc="20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750" spc="5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750" spc="30" dirty="0">
                <a:solidFill>
                  <a:srgbClr val="666666"/>
                </a:solidFill>
                <a:latin typeface="Arial"/>
                <a:cs typeface="Arial"/>
              </a:rPr>
              <a:t>g</a:t>
            </a:r>
            <a:r>
              <a:rPr sz="750" spc="15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750" spc="114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750" spc="50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750" spc="30" dirty="0">
                <a:solidFill>
                  <a:srgbClr val="666666"/>
                </a:solidFill>
                <a:latin typeface="Arial"/>
                <a:cs typeface="Arial"/>
              </a:rPr>
              <a:t>v</a:t>
            </a:r>
            <a:r>
              <a:rPr sz="750" spc="5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endParaRPr sz="75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6657703" y="6268489"/>
            <a:ext cx="395605" cy="1593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750" spc="30" dirty="0">
                <a:solidFill>
                  <a:srgbClr val="666666"/>
                </a:solidFill>
                <a:latin typeface="Arial"/>
                <a:cs typeface="Arial"/>
              </a:rPr>
              <a:t>Positive</a:t>
            </a:r>
            <a:endParaRPr sz="75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7635883" y="6268489"/>
            <a:ext cx="440055" cy="1593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750" spc="20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750" spc="5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750" spc="30" dirty="0">
                <a:solidFill>
                  <a:srgbClr val="666666"/>
                </a:solidFill>
                <a:latin typeface="Arial"/>
                <a:cs typeface="Arial"/>
              </a:rPr>
              <a:t>g</a:t>
            </a:r>
            <a:r>
              <a:rPr sz="750" spc="15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750" spc="114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750" spc="50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750" spc="30" dirty="0">
                <a:solidFill>
                  <a:srgbClr val="666666"/>
                </a:solidFill>
                <a:latin typeface="Arial"/>
                <a:cs typeface="Arial"/>
              </a:rPr>
              <a:t>v</a:t>
            </a:r>
            <a:r>
              <a:rPr sz="750" spc="5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endParaRPr sz="75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8658576" y="6268489"/>
            <a:ext cx="395605" cy="1593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750" spc="30" dirty="0">
                <a:solidFill>
                  <a:srgbClr val="666666"/>
                </a:solidFill>
                <a:latin typeface="Arial"/>
                <a:cs typeface="Arial"/>
              </a:rPr>
              <a:t>Positive</a:t>
            </a:r>
            <a:endParaRPr sz="75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690994" y="6502465"/>
            <a:ext cx="8610600" cy="6915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85"/>
              </a:spcBef>
            </a:pPr>
            <a:r>
              <a:rPr sz="750" spc="10" dirty="0">
                <a:latin typeface="Arial"/>
                <a:cs typeface="Arial"/>
              </a:rPr>
              <a:t>Source: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20" dirty="0">
                <a:latin typeface="Arial"/>
                <a:cs typeface="Arial"/>
              </a:rPr>
              <a:t>TrimTabs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Asset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Management,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20" dirty="0">
                <a:latin typeface="Arial"/>
                <a:cs typeface="Arial"/>
              </a:rPr>
              <a:t>FactSet</a:t>
            </a:r>
            <a:endParaRPr sz="75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14"/>
              </a:spcBef>
            </a:pPr>
            <a:r>
              <a:rPr sz="750" dirty="0">
                <a:latin typeface="Arial"/>
                <a:cs typeface="Arial"/>
              </a:rPr>
              <a:t>The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equity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universe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is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5" dirty="0">
                <a:latin typeface="Arial"/>
                <a:cs typeface="Arial"/>
              </a:rPr>
              <a:t>constructed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using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all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stocks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75" dirty="0">
                <a:latin typeface="Arial"/>
                <a:cs typeface="Arial"/>
              </a:rPr>
              <a:t>with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a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market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capitalization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larger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than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one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billion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USD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5" dirty="0">
                <a:latin typeface="Arial"/>
                <a:cs typeface="Arial"/>
              </a:rPr>
              <a:t>which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20" dirty="0">
                <a:latin typeface="Arial"/>
                <a:cs typeface="Arial"/>
              </a:rPr>
              <a:t>launched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initial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public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60" dirty="0">
                <a:latin typeface="Arial"/>
                <a:cs typeface="Arial"/>
              </a:rPr>
              <a:t>oﬀering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(IPO)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55" dirty="0">
                <a:latin typeface="Arial"/>
                <a:cs typeface="Arial"/>
              </a:rPr>
              <a:t>from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05/1995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70" dirty="0">
                <a:latin typeface="Arial"/>
                <a:cs typeface="Arial"/>
              </a:rPr>
              <a:t>to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5" dirty="0">
                <a:latin typeface="Arial"/>
                <a:cs typeface="Arial"/>
              </a:rPr>
              <a:t>03/2019.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For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stock</a:t>
            </a:r>
            <a:endParaRPr sz="750">
              <a:latin typeface="Arial"/>
              <a:cs typeface="Arial"/>
            </a:endParaRPr>
          </a:p>
          <a:p>
            <a:pPr marL="12700" marR="5080" indent="635">
              <a:lnSpc>
                <a:spcPct val="112900"/>
              </a:lnSpc>
              <a:spcBef>
                <a:spcPts val="65"/>
              </a:spcBef>
            </a:pPr>
            <a:r>
              <a:rPr sz="750" spc="50" dirty="0">
                <a:latin typeface="Arial"/>
                <a:cs typeface="Arial"/>
              </a:rPr>
              <a:t>return,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we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use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the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month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20" dirty="0">
                <a:latin typeface="Arial"/>
                <a:cs typeface="Arial"/>
              </a:rPr>
              <a:t>end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date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60" dirty="0">
                <a:latin typeface="Arial"/>
                <a:cs typeface="Arial"/>
              </a:rPr>
              <a:t>after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IPO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as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the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55" dirty="0">
                <a:latin typeface="Arial"/>
                <a:cs typeface="Arial"/>
              </a:rPr>
              <a:t>starting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point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and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look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70" dirty="0">
                <a:latin typeface="Arial"/>
                <a:cs typeface="Arial"/>
              </a:rPr>
              <a:t>at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55" dirty="0">
                <a:latin typeface="Arial"/>
                <a:cs typeface="Arial"/>
              </a:rPr>
              <a:t>forward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one-,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35" dirty="0">
                <a:latin typeface="Arial"/>
                <a:cs typeface="Arial"/>
              </a:rPr>
              <a:t>three-,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six-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and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twelve-month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65" dirty="0">
                <a:latin typeface="Arial"/>
                <a:cs typeface="Arial"/>
              </a:rPr>
              <a:t>total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return.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Free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Cash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Flow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Generation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is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the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latest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reported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ﬁsical  </a:t>
            </a:r>
            <a:r>
              <a:rPr sz="750" spc="35" dirty="0">
                <a:latin typeface="Arial"/>
                <a:cs typeface="Arial"/>
              </a:rPr>
              <a:t>year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Free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Cash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Flow.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Free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Cash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Flow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20" dirty="0">
                <a:latin typeface="Arial"/>
                <a:cs typeface="Arial"/>
              </a:rPr>
              <a:t>Trend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is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calculated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using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least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squares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35" dirty="0">
                <a:latin typeface="Arial"/>
                <a:cs typeface="Arial"/>
              </a:rPr>
              <a:t>polynomial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130" dirty="0">
                <a:latin typeface="Arial"/>
                <a:cs typeface="Arial"/>
              </a:rPr>
              <a:t>ﬁt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on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the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last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three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years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Free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Cash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Flow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55" dirty="0">
                <a:latin typeface="Arial"/>
                <a:cs typeface="Arial"/>
              </a:rPr>
              <a:t>of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the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20" dirty="0">
                <a:latin typeface="Arial"/>
                <a:cs typeface="Arial"/>
              </a:rPr>
              <a:t>company.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750" dirty="0">
                <a:latin typeface="Arial"/>
                <a:cs typeface="Arial"/>
              </a:rPr>
              <a:t>The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hypothetical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portfolios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are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5" dirty="0">
                <a:latin typeface="Arial"/>
                <a:cs typeface="Arial"/>
              </a:rPr>
              <a:t>constructed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in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20" dirty="0">
                <a:latin typeface="Arial"/>
                <a:cs typeface="Arial"/>
              </a:rPr>
              <a:t>an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equally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weighted,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monthly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rebalanced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approach.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They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do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55" dirty="0">
                <a:latin typeface="Arial"/>
                <a:cs typeface="Arial"/>
              </a:rPr>
              <a:t>not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represent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35" dirty="0">
                <a:latin typeface="Arial"/>
                <a:cs typeface="Arial"/>
              </a:rPr>
              <a:t>actual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fund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or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portfolio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performance.</a:t>
            </a:r>
            <a:endParaRPr sz="750">
              <a:latin typeface="Arial"/>
              <a:cs typeface="Arial"/>
            </a:endParaRPr>
          </a:p>
        </p:txBody>
      </p:sp>
      <p:pic>
        <p:nvPicPr>
          <p:cNvPr id="157" name="Picture 156" descr="A close up of a logo&#10;&#10;Description automatically generated">
            <a:extLst>
              <a:ext uri="{FF2B5EF4-FFF2-40B4-BE49-F238E27FC236}">
                <a16:creationId xmlns:a16="http://schemas.microsoft.com/office/drawing/2014/main" id="{73B52C14-C366-4CF1-816F-5A3949E0D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89" y="56176"/>
            <a:ext cx="2505392" cy="15658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713" y="519734"/>
            <a:ext cx="4815205" cy="4362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300" b="1" spc="25" dirty="0">
                <a:solidFill>
                  <a:srgbClr val="333333"/>
                </a:solidFill>
                <a:latin typeface="Trebuchet MS"/>
                <a:cs typeface="Trebuchet MS"/>
              </a:rPr>
              <a:t>TrimTabs</a:t>
            </a:r>
            <a:r>
              <a:rPr sz="1300" b="1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333333"/>
                </a:solidFill>
                <a:latin typeface="Trebuchet MS"/>
                <a:cs typeface="Trebuchet MS"/>
              </a:rPr>
              <a:t>Free</a:t>
            </a:r>
            <a:r>
              <a:rPr sz="1300" b="1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300" b="1" spc="45" dirty="0">
                <a:solidFill>
                  <a:srgbClr val="333333"/>
                </a:solidFill>
                <a:latin typeface="Trebuchet MS"/>
                <a:cs typeface="Trebuchet MS"/>
              </a:rPr>
              <a:t>Cash</a:t>
            </a:r>
            <a:r>
              <a:rPr sz="1300" b="1" spc="-11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300" b="1" spc="30" dirty="0">
                <a:solidFill>
                  <a:srgbClr val="333333"/>
                </a:solidFill>
                <a:latin typeface="Trebuchet MS"/>
                <a:cs typeface="Trebuchet MS"/>
              </a:rPr>
              <a:t>Flow</a:t>
            </a:r>
            <a:r>
              <a:rPr sz="1300" b="1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300" b="1" spc="40" dirty="0">
                <a:solidFill>
                  <a:srgbClr val="333333"/>
                </a:solidFill>
                <a:latin typeface="Trebuchet MS"/>
                <a:cs typeface="Trebuchet MS"/>
              </a:rPr>
              <a:t>Investment</a:t>
            </a:r>
            <a:r>
              <a:rPr sz="1300" b="1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300" b="1" spc="30" dirty="0">
                <a:solidFill>
                  <a:srgbClr val="333333"/>
                </a:solidFill>
                <a:latin typeface="Trebuchet MS"/>
                <a:cs typeface="Trebuchet MS"/>
              </a:rPr>
              <a:t>Research</a:t>
            </a: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b="1" spc="-30" dirty="0">
                <a:solidFill>
                  <a:srgbClr val="333333"/>
                </a:solidFill>
                <a:latin typeface="Lucida Sans"/>
                <a:cs typeface="Lucida Sans"/>
              </a:rPr>
              <a:t>Is</a:t>
            </a:r>
            <a:r>
              <a:rPr sz="1000" b="1" spc="-9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20" dirty="0">
                <a:solidFill>
                  <a:srgbClr val="333333"/>
                </a:solidFill>
                <a:latin typeface="Lucida Sans"/>
                <a:cs typeface="Lucida Sans"/>
              </a:rPr>
              <a:t>there</a:t>
            </a:r>
            <a:r>
              <a:rPr sz="1000" b="1" spc="-9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15" dirty="0">
                <a:solidFill>
                  <a:srgbClr val="333333"/>
                </a:solidFill>
                <a:latin typeface="Lucida Sans"/>
                <a:cs typeface="Lucida Sans"/>
              </a:rPr>
              <a:t>a</a:t>
            </a:r>
            <a:r>
              <a:rPr sz="1000" b="1" spc="-9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35" dirty="0">
                <a:solidFill>
                  <a:srgbClr val="333333"/>
                </a:solidFill>
                <a:latin typeface="Lucida Sans"/>
                <a:cs typeface="Lucida Sans"/>
              </a:rPr>
              <a:t>relationship</a:t>
            </a:r>
            <a:r>
              <a:rPr sz="1000" b="1" spc="-9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25" dirty="0">
                <a:solidFill>
                  <a:srgbClr val="333333"/>
                </a:solidFill>
                <a:latin typeface="Lucida Sans"/>
                <a:cs typeface="Lucida Sans"/>
              </a:rPr>
              <a:t>between</a:t>
            </a:r>
            <a:r>
              <a:rPr sz="1000" b="1" spc="-90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20" dirty="0">
                <a:solidFill>
                  <a:srgbClr val="333333"/>
                </a:solidFill>
                <a:latin typeface="Lucida Sans"/>
                <a:cs typeface="Lucida Sans"/>
              </a:rPr>
              <a:t>Free</a:t>
            </a:r>
            <a:r>
              <a:rPr sz="1000" b="1" spc="-9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60" dirty="0">
                <a:solidFill>
                  <a:srgbClr val="333333"/>
                </a:solidFill>
                <a:latin typeface="Lucida Sans"/>
                <a:cs typeface="Lucida Sans"/>
              </a:rPr>
              <a:t>Cash</a:t>
            </a:r>
            <a:r>
              <a:rPr sz="1000" b="1" spc="-9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30" dirty="0">
                <a:solidFill>
                  <a:srgbClr val="333333"/>
                </a:solidFill>
                <a:latin typeface="Lucida Sans"/>
                <a:cs typeface="Lucida Sans"/>
              </a:rPr>
              <a:t>Flow</a:t>
            </a:r>
            <a:r>
              <a:rPr sz="1000" b="1" spc="-90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40" dirty="0">
                <a:solidFill>
                  <a:srgbClr val="333333"/>
                </a:solidFill>
                <a:latin typeface="Lucida Sans"/>
                <a:cs typeface="Lucida Sans"/>
              </a:rPr>
              <a:t>condition</a:t>
            </a:r>
            <a:r>
              <a:rPr sz="1000" b="1" spc="-9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45" dirty="0">
                <a:solidFill>
                  <a:srgbClr val="333333"/>
                </a:solidFill>
                <a:latin typeface="Lucida Sans"/>
                <a:cs typeface="Lucida Sans"/>
              </a:rPr>
              <a:t>and</a:t>
            </a:r>
            <a:r>
              <a:rPr sz="1000" b="1" spc="-90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25" dirty="0">
                <a:solidFill>
                  <a:srgbClr val="333333"/>
                </a:solidFill>
                <a:latin typeface="Lucida Sans"/>
                <a:cs typeface="Lucida Sans"/>
              </a:rPr>
              <a:t>post-IPO</a:t>
            </a:r>
            <a:r>
              <a:rPr sz="1000" b="1" spc="-9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30" dirty="0">
                <a:solidFill>
                  <a:srgbClr val="333333"/>
                </a:solidFill>
                <a:latin typeface="Lucida Sans"/>
                <a:cs typeface="Lucida Sans"/>
              </a:rPr>
              <a:t>returns?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76347" y="1791883"/>
            <a:ext cx="97028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20" dirty="0">
                <a:solidFill>
                  <a:srgbClr val="666666"/>
                </a:solidFill>
                <a:latin typeface="Arial"/>
                <a:cs typeface="Arial"/>
              </a:rPr>
              <a:t>Avg.</a:t>
            </a:r>
            <a:r>
              <a:rPr sz="750" spc="-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750" spc="40" dirty="0">
                <a:solidFill>
                  <a:srgbClr val="666666"/>
                </a:solidFill>
                <a:latin typeface="Arial"/>
                <a:cs typeface="Arial"/>
              </a:rPr>
              <a:t>Next</a:t>
            </a:r>
            <a:r>
              <a:rPr sz="75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750" spc="50" dirty="0">
                <a:solidFill>
                  <a:srgbClr val="666666"/>
                </a:solidFill>
                <a:latin typeface="Arial"/>
                <a:cs typeface="Arial"/>
              </a:rPr>
              <a:t>1M</a:t>
            </a:r>
            <a:r>
              <a:rPr sz="75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Return</a:t>
            </a:r>
            <a:endParaRPr sz="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73131" y="1791883"/>
            <a:ext cx="97028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20" dirty="0">
                <a:solidFill>
                  <a:srgbClr val="666666"/>
                </a:solidFill>
                <a:latin typeface="Arial"/>
                <a:cs typeface="Arial"/>
              </a:rPr>
              <a:t>Avg.</a:t>
            </a:r>
            <a:r>
              <a:rPr sz="750" spc="-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750" spc="40" dirty="0">
                <a:solidFill>
                  <a:srgbClr val="666666"/>
                </a:solidFill>
                <a:latin typeface="Arial"/>
                <a:cs typeface="Arial"/>
              </a:rPr>
              <a:t>Next</a:t>
            </a:r>
            <a:r>
              <a:rPr sz="75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750" spc="50" dirty="0">
                <a:solidFill>
                  <a:srgbClr val="666666"/>
                </a:solidFill>
                <a:latin typeface="Arial"/>
                <a:cs typeface="Arial"/>
              </a:rPr>
              <a:t>3M</a:t>
            </a:r>
            <a:r>
              <a:rPr sz="75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Return</a:t>
            </a:r>
            <a:endParaRPr sz="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69914" y="1791883"/>
            <a:ext cx="97028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20" dirty="0">
                <a:solidFill>
                  <a:srgbClr val="666666"/>
                </a:solidFill>
                <a:latin typeface="Arial"/>
                <a:cs typeface="Arial"/>
              </a:rPr>
              <a:t>Avg.</a:t>
            </a:r>
            <a:r>
              <a:rPr sz="750" spc="-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750" spc="40" dirty="0">
                <a:solidFill>
                  <a:srgbClr val="666666"/>
                </a:solidFill>
                <a:latin typeface="Arial"/>
                <a:cs typeface="Arial"/>
              </a:rPr>
              <a:t>Next</a:t>
            </a:r>
            <a:r>
              <a:rPr sz="75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750" spc="50" dirty="0">
                <a:solidFill>
                  <a:srgbClr val="666666"/>
                </a:solidFill>
                <a:latin typeface="Arial"/>
                <a:cs typeface="Arial"/>
              </a:rPr>
              <a:t>6M</a:t>
            </a:r>
            <a:r>
              <a:rPr sz="75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Return</a:t>
            </a:r>
            <a:endParaRPr sz="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37750" y="1791883"/>
            <a:ext cx="102806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20" dirty="0">
                <a:solidFill>
                  <a:srgbClr val="666666"/>
                </a:solidFill>
                <a:latin typeface="Arial"/>
                <a:cs typeface="Arial"/>
              </a:rPr>
              <a:t>Avg.</a:t>
            </a:r>
            <a:r>
              <a:rPr sz="750" spc="-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750" spc="40" dirty="0">
                <a:solidFill>
                  <a:srgbClr val="666666"/>
                </a:solidFill>
                <a:latin typeface="Arial"/>
                <a:cs typeface="Arial"/>
              </a:rPr>
              <a:t>Next</a:t>
            </a:r>
            <a:r>
              <a:rPr sz="75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750" spc="45" dirty="0">
                <a:solidFill>
                  <a:srgbClr val="666666"/>
                </a:solidFill>
                <a:latin typeface="Arial"/>
                <a:cs typeface="Arial"/>
              </a:rPr>
              <a:t>12M</a:t>
            </a:r>
            <a:r>
              <a:rPr sz="75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Return</a:t>
            </a:r>
            <a:endParaRPr sz="7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60834" y="1780377"/>
            <a:ext cx="0" cy="169545"/>
          </a:xfrm>
          <a:custGeom>
            <a:avLst/>
            <a:gdLst/>
            <a:ahLst/>
            <a:cxnLst/>
            <a:rect l="l" t="t" r="r" b="b"/>
            <a:pathLst>
              <a:path h="169544">
                <a:moveTo>
                  <a:pt x="0" y="0"/>
                </a:moveTo>
                <a:lnTo>
                  <a:pt x="0" y="169428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61739" y="1780377"/>
            <a:ext cx="0" cy="169545"/>
          </a:xfrm>
          <a:custGeom>
            <a:avLst/>
            <a:gdLst/>
            <a:ahLst/>
            <a:cxnLst/>
            <a:rect l="l" t="t" r="r" b="b"/>
            <a:pathLst>
              <a:path h="169544">
                <a:moveTo>
                  <a:pt x="0" y="0"/>
                </a:moveTo>
                <a:lnTo>
                  <a:pt x="0" y="169428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54576" y="1780377"/>
            <a:ext cx="0" cy="169545"/>
          </a:xfrm>
          <a:custGeom>
            <a:avLst/>
            <a:gdLst/>
            <a:ahLst/>
            <a:cxnLst/>
            <a:rect l="l" t="t" r="r" b="b"/>
            <a:pathLst>
              <a:path h="169544">
                <a:moveTo>
                  <a:pt x="0" y="0"/>
                </a:moveTo>
                <a:lnTo>
                  <a:pt x="0" y="169428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55482" y="1780377"/>
            <a:ext cx="0" cy="169545"/>
          </a:xfrm>
          <a:custGeom>
            <a:avLst/>
            <a:gdLst/>
            <a:ahLst/>
            <a:cxnLst/>
            <a:rect l="l" t="t" r="r" b="b"/>
            <a:pathLst>
              <a:path h="169544">
                <a:moveTo>
                  <a:pt x="0" y="0"/>
                </a:moveTo>
                <a:lnTo>
                  <a:pt x="0" y="169428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48318" y="1780377"/>
            <a:ext cx="0" cy="169545"/>
          </a:xfrm>
          <a:custGeom>
            <a:avLst/>
            <a:gdLst/>
            <a:ahLst/>
            <a:cxnLst/>
            <a:rect l="l" t="t" r="r" b="b"/>
            <a:pathLst>
              <a:path h="169544">
                <a:moveTo>
                  <a:pt x="0" y="0"/>
                </a:moveTo>
                <a:lnTo>
                  <a:pt x="0" y="169428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60834" y="625014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35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61286" y="625014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35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61739" y="625014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35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61739" y="625014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35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54123" y="625014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35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54576" y="625014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35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54576" y="625014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35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55029" y="625014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35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55482" y="625014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35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55482" y="625014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35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47866" y="625014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35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48318" y="6250143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35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60834" y="6242075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499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61739" y="6242075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499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54576" y="6242075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499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55482" y="6242075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499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48318" y="6242075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499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0493" y="6024233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335" y="0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20493" y="5572417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335" y="0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20493" y="5128667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335" y="0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20493" y="4684919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335" y="0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20493" y="4233101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335" y="0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20493" y="3789352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335" y="0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20493" y="3337534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335" y="0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20493" y="2893786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335" y="0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20493" y="2441968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335" y="0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20493" y="1998219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335" y="0"/>
                </a:lnTo>
              </a:path>
            </a:pathLst>
          </a:custGeom>
          <a:ln w="806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13588" y="5955056"/>
            <a:ext cx="4038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20" dirty="0">
                <a:solidFill>
                  <a:srgbClr val="666666"/>
                </a:solidFill>
                <a:latin typeface="Arial"/>
                <a:cs typeface="Arial"/>
              </a:rPr>
              <a:t>-10.00%</a:t>
            </a:r>
            <a:endParaRPr sz="7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71582" y="5503205"/>
            <a:ext cx="34607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-15" dirty="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8</a:t>
            </a:r>
            <a:r>
              <a:rPr sz="750" spc="15" dirty="0">
                <a:solidFill>
                  <a:srgbClr val="666666"/>
                </a:solidFill>
                <a:latin typeface="Arial"/>
                <a:cs typeface="Arial"/>
              </a:rPr>
              <a:t>.</a:t>
            </a: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00</a:t>
            </a:r>
            <a:r>
              <a:rPr sz="750" spc="10" dirty="0">
                <a:solidFill>
                  <a:srgbClr val="666666"/>
                </a:solidFill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71582" y="5059486"/>
            <a:ext cx="34607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-15" dirty="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6</a:t>
            </a:r>
            <a:r>
              <a:rPr sz="750" spc="15" dirty="0">
                <a:solidFill>
                  <a:srgbClr val="666666"/>
                </a:solidFill>
                <a:latin typeface="Arial"/>
                <a:cs typeface="Arial"/>
              </a:rPr>
              <a:t>.</a:t>
            </a: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00</a:t>
            </a:r>
            <a:r>
              <a:rPr sz="750" spc="10" dirty="0">
                <a:solidFill>
                  <a:srgbClr val="666666"/>
                </a:solidFill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71582" y="4615767"/>
            <a:ext cx="34607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-15" dirty="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4</a:t>
            </a:r>
            <a:r>
              <a:rPr sz="750" spc="15" dirty="0">
                <a:solidFill>
                  <a:srgbClr val="666666"/>
                </a:solidFill>
                <a:latin typeface="Arial"/>
                <a:cs typeface="Arial"/>
              </a:rPr>
              <a:t>.</a:t>
            </a: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00</a:t>
            </a:r>
            <a:r>
              <a:rPr sz="750" spc="10" dirty="0">
                <a:solidFill>
                  <a:srgbClr val="666666"/>
                </a:solidFill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71582" y="4163915"/>
            <a:ext cx="34607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-15" dirty="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2</a:t>
            </a:r>
            <a:r>
              <a:rPr sz="750" spc="15" dirty="0">
                <a:solidFill>
                  <a:srgbClr val="666666"/>
                </a:solidFill>
                <a:latin typeface="Arial"/>
                <a:cs typeface="Arial"/>
              </a:rPr>
              <a:t>.</a:t>
            </a: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00</a:t>
            </a:r>
            <a:r>
              <a:rPr sz="750" spc="10" dirty="0">
                <a:solidFill>
                  <a:srgbClr val="666666"/>
                </a:solidFill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02467" y="3720196"/>
            <a:ext cx="3149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0</a:t>
            </a:r>
            <a:r>
              <a:rPr sz="750" spc="15" dirty="0">
                <a:solidFill>
                  <a:srgbClr val="666666"/>
                </a:solidFill>
                <a:latin typeface="Arial"/>
                <a:cs typeface="Arial"/>
              </a:rPr>
              <a:t>.</a:t>
            </a: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00</a:t>
            </a:r>
            <a:r>
              <a:rPr sz="750" spc="10" dirty="0">
                <a:solidFill>
                  <a:srgbClr val="666666"/>
                </a:solidFill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02467" y="3268344"/>
            <a:ext cx="3149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2</a:t>
            </a:r>
            <a:r>
              <a:rPr sz="750" spc="15" dirty="0">
                <a:solidFill>
                  <a:srgbClr val="666666"/>
                </a:solidFill>
                <a:latin typeface="Arial"/>
                <a:cs typeface="Arial"/>
              </a:rPr>
              <a:t>.</a:t>
            </a: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00</a:t>
            </a:r>
            <a:r>
              <a:rPr sz="750" spc="10" dirty="0">
                <a:solidFill>
                  <a:srgbClr val="666666"/>
                </a:solidFill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02467" y="2824625"/>
            <a:ext cx="3149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4</a:t>
            </a:r>
            <a:r>
              <a:rPr sz="750" spc="15" dirty="0">
                <a:solidFill>
                  <a:srgbClr val="666666"/>
                </a:solidFill>
                <a:latin typeface="Arial"/>
                <a:cs typeface="Arial"/>
              </a:rPr>
              <a:t>.</a:t>
            </a: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00</a:t>
            </a:r>
            <a:r>
              <a:rPr sz="750" spc="10" dirty="0">
                <a:solidFill>
                  <a:srgbClr val="666666"/>
                </a:solidFill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02467" y="2372773"/>
            <a:ext cx="3149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6</a:t>
            </a:r>
            <a:r>
              <a:rPr sz="750" spc="15" dirty="0">
                <a:solidFill>
                  <a:srgbClr val="666666"/>
                </a:solidFill>
                <a:latin typeface="Arial"/>
                <a:cs typeface="Arial"/>
              </a:rPr>
              <a:t>.</a:t>
            </a: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00</a:t>
            </a:r>
            <a:r>
              <a:rPr sz="750" spc="10" dirty="0">
                <a:solidFill>
                  <a:srgbClr val="666666"/>
                </a:solidFill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10532" y="1937110"/>
            <a:ext cx="3149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8</a:t>
            </a:r>
            <a:r>
              <a:rPr sz="750" spc="15" dirty="0">
                <a:solidFill>
                  <a:srgbClr val="666666"/>
                </a:solidFill>
                <a:latin typeface="Arial"/>
                <a:cs typeface="Arial"/>
              </a:rPr>
              <a:t>.</a:t>
            </a:r>
            <a:r>
              <a:rPr sz="750" spc="35" dirty="0">
                <a:solidFill>
                  <a:srgbClr val="666666"/>
                </a:solidFill>
                <a:latin typeface="Arial"/>
                <a:cs typeface="Arial"/>
              </a:rPr>
              <a:t>00</a:t>
            </a:r>
            <a:r>
              <a:rPr sz="750" spc="10" dirty="0">
                <a:solidFill>
                  <a:srgbClr val="666666"/>
                </a:solidFill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26773" y="3788062"/>
            <a:ext cx="157480" cy="599440"/>
          </a:xfrm>
          <a:prstGeom prst="rect">
            <a:avLst/>
          </a:prstGeom>
        </p:spPr>
        <p:txBody>
          <a:bodyPr vert="vert270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750" spc="-5" dirty="0">
                <a:solidFill>
                  <a:srgbClr val="333333"/>
                </a:solidFill>
                <a:latin typeface="Verdana"/>
                <a:cs typeface="Verdana"/>
              </a:rPr>
              <a:t>Total</a:t>
            </a:r>
            <a:r>
              <a:rPr sz="750" spc="-15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333333"/>
                </a:solidFill>
                <a:latin typeface="Verdana"/>
                <a:cs typeface="Verdana"/>
              </a:rPr>
              <a:t>Return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360834" y="6024233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>
                <a:moveTo>
                  <a:pt x="0" y="0"/>
                </a:moveTo>
                <a:lnTo>
                  <a:pt x="200091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60834" y="5572417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>
                <a:moveTo>
                  <a:pt x="0" y="0"/>
                </a:moveTo>
                <a:lnTo>
                  <a:pt x="200091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60834" y="5128667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>
                <a:moveTo>
                  <a:pt x="0" y="0"/>
                </a:moveTo>
                <a:lnTo>
                  <a:pt x="200091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60834" y="4684919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>
                <a:moveTo>
                  <a:pt x="0" y="0"/>
                </a:moveTo>
                <a:lnTo>
                  <a:pt x="200091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60834" y="4233101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>
                <a:moveTo>
                  <a:pt x="0" y="0"/>
                </a:moveTo>
                <a:lnTo>
                  <a:pt x="200091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60834" y="3337534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>
                <a:moveTo>
                  <a:pt x="0" y="0"/>
                </a:moveTo>
                <a:lnTo>
                  <a:pt x="200091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60834" y="2893786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>
                <a:moveTo>
                  <a:pt x="0" y="0"/>
                </a:moveTo>
                <a:lnTo>
                  <a:pt x="200091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60834" y="2441968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>
                <a:moveTo>
                  <a:pt x="0" y="0"/>
                </a:moveTo>
                <a:lnTo>
                  <a:pt x="200091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60834" y="1998219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>
                <a:moveTo>
                  <a:pt x="0" y="0"/>
                </a:moveTo>
                <a:lnTo>
                  <a:pt x="200091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60834" y="3789352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>
                <a:moveTo>
                  <a:pt x="0" y="0"/>
                </a:moveTo>
                <a:lnTo>
                  <a:pt x="2000910" y="0"/>
                </a:lnTo>
              </a:path>
            </a:pathLst>
          </a:custGeom>
          <a:ln w="8064">
            <a:solidFill>
              <a:srgbClr val="CACAC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90381" y="3619918"/>
            <a:ext cx="750570" cy="169545"/>
          </a:xfrm>
          <a:custGeom>
            <a:avLst/>
            <a:gdLst/>
            <a:ahLst/>
            <a:cxnLst/>
            <a:rect l="l" t="t" r="r" b="b"/>
            <a:pathLst>
              <a:path w="750569" h="169545">
                <a:moveTo>
                  <a:pt x="0" y="0"/>
                </a:moveTo>
                <a:lnTo>
                  <a:pt x="750341" y="0"/>
                </a:lnTo>
                <a:lnTo>
                  <a:pt x="750341" y="169430"/>
                </a:lnTo>
                <a:lnTo>
                  <a:pt x="0" y="169430"/>
                </a:lnTo>
                <a:lnTo>
                  <a:pt x="0" y="0"/>
                </a:lnTo>
                <a:close/>
              </a:path>
            </a:pathLst>
          </a:custGeom>
          <a:solidFill>
            <a:srgbClr val="58A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89925" y="3789349"/>
            <a:ext cx="750570" cy="427990"/>
          </a:xfrm>
          <a:custGeom>
            <a:avLst/>
            <a:gdLst/>
            <a:ahLst/>
            <a:cxnLst/>
            <a:rect l="l" t="t" r="r" b="b"/>
            <a:pathLst>
              <a:path w="750569" h="427989">
                <a:moveTo>
                  <a:pt x="0" y="0"/>
                </a:moveTo>
                <a:lnTo>
                  <a:pt x="750341" y="0"/>
                </a:lnTo>
                <a:lnTo>
                  <a:pt x="750341" y="427609"/>
                </a:lnTo>
                <a:lnTo>
                  <a:pt x="0" y="427609"/>
                </a:lnTo>
                <a:lnTo>
                  <a:pt x="0" y="0"/>
                </a:lnTo>
                <a:close/>
              </a:path>
            </a:pathLst>
          </a:custGeom>
          <a:solidFill>
            <a:srgbClr val="E05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2703586" y="3461993"/>
            <a:ext cx="3149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35" dirty="0">
                <a:latin typeface="Arial"/>
                <a:cs typeface="Arial"/>
              </a:rPr>
              <a:t>0</a:t>
            </a:r>
            <a:r>
              <a:rPr sz="750" spc="15" dirty="0">
                <a:latin typeface="Arial"/>
                <a:cs typeface="Arial"/>
              </a:rPr>
              <a:t>.</a:t>
            </a:r>
            <a:r>
              <a:rPr sz="750" spc="35" dirty="0">
                <a:latin typeface="Arial"/>
                <a:cs typeface="Arial"/>
              </a:rPr>
              <a:t>76</a:t>
            </a:r>
            <a:r>
              <a:rPr sz="750" spc="10" dirty="0"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686992" y="4236541"/>
            <a:ext cx="34607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-15" dirty="0">
                <a:latin typeface="Arial"/>
                <a:cs typeface="Arial"/>
              </a:rPr>
              <a:t>-</a:t>
            </a:r>
            <a:r>
              <a:rPr sz="750" spc="35" dirty="0">
                <a:latin typeface="Arial"/>
                <a:cs typeface="Arial"/>
              </a:rPr>
              <a:t>1</a:t>
            </a:r>
            <a:r>
              <a:rPr sz="750" spc="15" dirty="0">
                <a:latin typeface="Arial"/>
                <a:cs typeface="Arial"/>
              </a:rPr>
              <a:t>.</a:t>
            </a:r>
            <a:r>
              <a:rPr sz="750" spc="35" dirty="0">
                <a:latin typeface="Arial"/>
                <a:cs typeface="Arial"/>
              </a:rPr>
              <a:t>92</a:t>
            </a:r>
            <a:r>
              <a:rPr sz="750" spc="10" dirty="0"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360834" y="1941742"/>
            <a:ext cx="0" cy="4308475"/>
          </a:xfrm>
          <a:custGeom>
            <a:avLst/>
            <a:gdLst/>
            <a:ahLst/>
            <a:cxnLst/>
            <a:rect l="l" t="t" r="r" b="b"/>
            <a:pathLst>
              <a:path h="4308475">
                <a:moveTo>
                  <a:pt x="0" y="0"/>
                </a:moveTo>
                <a:lnTo>
                  <a:pt x="0" y="4308398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361739" y="1941742"/>
            <a:ext cx="0" cy="4308475"/>
          </a:xfrm>
          <a:custGeom>
            <a:avLst/>
            <a:gdLst/>
            <a:ahLst/>
            <a:cxnLst/>
            <a:rect l="l" t="t" r="r" b="b"/>
            <a:pathLst>
              <a:path h="4308475">
                <a:moveTo>
                  <a:pt x="0" y="0"/>
                </a:moveTo>
                <a:lnTo>
                  <a:pt x="0" y="4308398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60834" y="1941742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>
                <a:moveTo>
                  <a:pt x="0" y="0"/>
                </a:moveTo>
                <a:lnTo>
                  <a:pt x="2000910" y="0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60834" y="6250142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>
                <a:moveTo>
                  <a:pt x="0" y="0"/>
                </a:moveTo>
                <a:lnTo>
                  <a:pt x="2000910" y="0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61739" y="6024233"/>
            <a:ext cx="1993264" cy="0"/>
          </a:xfrm>
          <a:custGeom>
            <a:avLst/>
            <a:gdLst/>
            <a:ahLst/>
            <a:cxnLst/>
            <a:rect l="l" t="t" r="r" b="b"/>
            <a:pathLst>
              <a:path w="1993264">
                <a:moveTo>
                  <a:pt x="0" y="0"/>
                </a:moveTo>
                <a:lnTo>
                  <a:pt x="1992833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61739" y="5572417"/>
            <a:ext cx="1993264" cy="0"/>
          </a:xfrm>
          <a:custGeom>
            <a:avLst/>
            <a:gdLst/>
            <a:ahLst/>
            <a:cxnLst/>
            <a:rect l="l" t="t" r="r" b="b"/>
            <a:pathLst>
              <a:path w="1993264">
                <a:moveTo>
                  <a:pt x="0" y="0"/>
                </a:moveTo>
                <a:lnTo>
                  <a:pt x="1992833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33100" y="5128667"/>
            <a:ext cx="1122045" cy="0"/>
          </a:xfrm>
          <a:custGeom>
            <a:avLst/>
            <a:gdLst/>
            <a:ahLst/>
            <a:cxnLst/>
            <a:rect l="l" t="t" r="r" b="b"/>
            <a:pathLst>
              <a:path w="1122045">
                <a:moveTo>
                  <a:pt x="0" y="0"/>
                </a:moveTo>
                <a:lnTo>
                  <a:pt x="1121472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61739" y="5128667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1019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233100" y="4684919"/>
            <a:ext cx="1122045" cy="0"/>
          </a:xfrm>
          <a:custGeom>
            <a:avLst/>
            <a:gdLst/>
            <a:ahLst/>
            <a:cxnLst/>
            <a:rect l="l" t="t" r="r" b="b"/>
            <a:pathLst>
              <a:path w="1122045">
                <a:moveTo>
                  <a:pt x="0" y="0"/>
                </a:moveTo>
                <a:lnTo>
                  <a:pt x="1121472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61739" y="4684919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1019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233100" y="4233101"/>
            <a:ext cx="1122045" cy="0"/>
          </a:xfrm>
          <a:custGeom>
            <a:avLst/>
            <a:gdLst/>
            <a:ahLst/>
            <a:cxnLst/>
            <a:rect l="l" t="t" r="r" b="b"/>
            <a:pathLst>
              <a:path w="1122045">
                <a:moveTo>
                  <a:pt x="0" y="0"/>
                </a:moveTo>
                <a:lnTo>
                  <a:pt x="1121472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361739" y="4233101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1019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233555" y="3337534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1017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361739" y="3337534"/>
            <a:ext cx="1122045" cy="0"/>
          </a:xfrm>
          <a:custGeom>
            <a:avLst/>
            <a:gdLst/>
            <a:ahLst/>
            <a:cxnLst/>
            <a:rect l="l" t="t" r="r" b="b"/>
            <a:pathLst>
              <a:path w="1122045">
                <a:moveTo>
                  <a:pt x="0" y="0"/>
                </a:moveTo>
                <a:lnTo>
                  <a:pt x="1121474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361739" y="2893786"/>
            <a:ext cx="1993264" cy="0"/>
          </a:xfrm>
          <a:custGeom>
            <a:avLst/>
            <a:gdLst/>
            <a:ahLst/>
            <a:cxnLst/>
            <a:rect l="l" t="t" r="r" b="b"/>
            <a:pathLst>
              <a:path w="1993264">
                <a:moveTo>
                  <a:pt x="0" y="0"/>
                </a:moveTo>
                <a:lnTo>
                  <a:pt x="1992833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361739" y="2441968"/>
            <a:ext cx="1993264" cy="0"/>
          </a:xfrm>
          <a:custGeom>
            <a:avLst/>
            <a:gdLst/>
            <a:ahLst/>
            <a:cxnLst/>
            <a:rect l="l" t="t" r="r" b="b"/>
            <a:pathLst>
              <a:path w="1993264">
                <a:moveTo>
                  <a:pt x="0" y="0"/>
                </a:moveTo>
                <a:lnTo>
                  <a:pt x="1992833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361739" y="1998219"/>
            <a:ext cx="1993264" cy="0"/>
          </a:xfrm>
          <a:custGeom>
            <a:avLst/>
            <a:gdLst/>
            <a:ahLst/>
            <a:cxnLst/>
            <a:rect l="l" t="t" r="r" b="b"/>
            <a:pathLst>
              <a:path w="1993264">
                <a:moveTo>
                  <a:pt x="0" y="0"/>
                </a:moveTo>
                <a:lnTo>
                  <a:pt x="1992833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61739" y="3789352"/>
            <a:ext cx="1993264" cy="0"/>
          </a:xfrm>
          <a:custGeom>
            <a:avLst/>
            <a:gdLst/>
            <a:ahLst/>
            <a:cxnLst/>
            <a:rect l="l" t="t" r="r" b="b"/>
            <a:pathLst>
              <a:path w="1993264">
                <a:moveTo>
                  <a:pt x="0" y="0"/>
                </a:moveTo>
                <a:lnTo>
                  <a:pt x="1992833" y="0"/>
                </a:lnTo>
              </a:path>
            </a:pathLst>
          </a:custGeom>
          <a:ln w="8064">
            <a:solidFill>
              <a:srgbClr val="CACAC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483214" y="2934131"/>
            <a:ext cx="750570" cy="855344"/>
          </a:xfrm>
          <a:custGeom>
            <a:avLst/>
            <a:gdLst/>
            <a:ahLst/>
            <a:cxnLst/>
            <a:rect l="l" t="t" r="r" b="b"/>
            <a:pathLst>
              <a:path w="750570" h="855345">
                <a:moveTo>
                  <a:pt x="0" y="0"/>
                </a:moveTo>
                <a:lnTo>
                  <a:pt x="750341" y="0"/>
                </a:lnTo>
                <a:lnTo>
                  <a:pt x="750341" y="855230"/>
                </a:lnTo>
                <a:lnTo>
                  <a:pt x="0" y="855230"/>
                </a:lnTo>
                <a:lnTo>
                  <a:pt x="0" y="0"/>
                </a:lnTo>
                <a:close/>
              </a:path>
            </a:pathLst>
          </a:custGeom>
          <a:solidFill>
            <a:srgbClr val="58A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482759" y="3789349"/>
            <a:ext cx="750570" cy="1412240"/>
          </a:xfrm>
          <a:custGeom>
            <a:avLst/>
            <a:gdLst/>
            <a:ahLst/>
            <a:cxnLst/>
            <a:rect l="l" t="t" r="r" b="b"/>
            <a:pathLst>
              <a:path w="750570" h="1412239">
                <a:moveTo>
                  <a:pt x="0" y="0"/>
                </a:moveTo>
                <a:lnTo>
                  <a:pt x="750341" y="0"/>
                </a:lnTo>
                <a:lnTo>
                  <a:pt x="750341" y="1411935"/>
                </a:lnTo>
                <a:lnTo>
                  <a:pt x="0" y="1411935"/>
                </a:lnTo>
                <a:lnTo>
                  <a:pt x="0" y="0"/>
                </a:lnTo>
                <a:close/>
              </a:path>
            </a:pathLst>
          </a:custGeom>
          <a:solidFill>
            <a:srgbClr val="E05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4696423" y="2776199"/>
            <a:ext cx="3149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35" dirty="0">
                <a:latin typeface="Arial"/>
                <a:cs typeface="Arial"/>
              </a:rPr>
              <a:t>3</a:t>
            </a:r>
            <a:r>
              <a:rPr sz="750" spc="15" dirty="0">
                <a:latin typeface="Arial"/>
                <a:cs typeface="Arial"/>
              </a:rPr>
              <a:t>.</a:t>
            </a:r>
            <a:r>
              <a:rPr sz="750" spc="35" dirty="0">
                <a:latin typeface="Arial"/>
                <a:cs typeface="Arial"/>
              </a:rPr>
              <a:t>82</a:t>
            </a:r>
            <a:r>
              <a:rPr sz="750" spc="10" dirty="0"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679829" y="5220865"/>
            <a:ext cx="34607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-15" dirty="0">
                <a:latin typeface="Arial"/>
                <a:cs typeface="Arial"/>
              </a:rPr>
              <a:t>-</a:t>
            </a:r>
            <a:r>
              <a:rPr sz="750" spc="35" dirty="0">
                <a:latin typeface="Arial"/>
                <a:cs typeface="Arial"/>
              </a:rPr>
              <a:t>6</a:t>
            </a:r>
            <a:r>
              <a:rPr sz="750" spc="15" dirty="0">
                <a:latin typeface="Arial"/>
                <a:cs typeface="Arial"/>
              </a:rPr>
              <a:t>.</a:t>
            </a:r>
            <a:r>
              <a:rPr sz="750" spc="35" dirty="0">
                <a:latin typeface="Arial"/>
                <a:cs typeface="Arial"/>
              </a:rPr>
              <a:t>31</a:t>
            </a:r>
            <a:r>
              <a:rPr sz="750" spc="10" dirty="0"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361739" y="1941742"/>
            <a:ext cx="0" cy="4308475"/>
          </a:xfrm>
          <a:custGeom>
            <a:avLst/>
            <a:gdLst/>
            <a:ahLst/>
            <a:cxnLst/>
            <a:rect l="l" t="t" r="r" b="b"/>
            <a:pathLst>
              <a:path h="4308475">
                <a:moveTo>
                  <a:pt x="0" y="0"/>
                </a:moveTo>
                <a:lnTo>
                  <a:pt x="0" y="4308398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354576" y="1941742"/>
            <a:ext cx="0" cy="4308475"/>
          </a:xfrm>
          <a:custGeom>
            <a:avLst/>
            <a:gdLst/>
            <a:ahLst/>
            <a:cxnLst/>
            <a:rect l="l" t="t" r="r" b="b"/>
            <a:pathLst>
              <a:path h="4308475">
                <a:moveTo>
                  <a:pt x="0" y="0"/>
                </a:moveTo>
                <a:lnTo>
                  <a:pt x="0" y="4308398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61728" y="1943757"/>
            <a:ext cx="1993264" cy="0"/>
          </a:xfrm>
          <a:custGeom>
            <a:avLst/>
            <a:gdLst/>
            <a:ahLst/>
            <a:cxnLst/>
            <a:rect l="l" t="t" r="r" b="b"/>
            <a:pathLst>
              <a:path w="1993264">
                <a:moveTo>
                  <a:pt x="0" y="0"/>
                </a:moveTo>
                <a:lnTo>
                  <a:pt x="1992845" y="0"/>
                </a:lnTo>
              </a:path>
            </a:pathLst>
          </a:custGeom>
          <a:ln w="4033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61728" y="6248125"/>
            <a:ext cx="1993264" cy="0"/>
          </a:xfrm>
          <a:custGeom>
            <a:avLst/>
            <a:gdLst/>
            <a:ahLst/>
            <a:cxnLst/>
            <a:rect l="l" t="t" r="r" b="b"/>
            <a:pathLst>
              <a:path w="1993264">
                <a:moveTo>
                  <a:pt x="0" y="0"/>
                </a:moveTo>
                <a:lnTo>
                  <a:pt x="1992845" y="0"/>
                </a:lnTo>
              </a:path>
            </a:pathLst>
          </a:custGeom>
          <a:ln w="4029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354576" y="6024233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>
                <a:moveTo>
                  <a:pt x="0" y="0"/>
                </a:moveTo>
                <a:lnTo>
                  <a:pt x="200091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234010" y="5572417"/>
            <a:ext cx="1122045" cy="0"/>
          </a:xfrm>
          <a:custGeom>
            <a:avLst/>
            <a:gdLst/>
            <a:ahLst/>
            <a:cxnLst/>
            <a:rect l="l" t="t" r="r" b="b"/>
            <a:pathLst>
              <a:path w="1122045">
                <a:moveTo>
                  <a:pt x="0" y="0"/>
                </a:moveTo>
                <a:lnTo>
                  <a:pt x="1121476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354576" y="5572417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0" y="0"/>
                </a:moveTo>
                <a:lnTo>
                  <a:pt x="129092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234010" y="5128667"/>
            <a:ext cx="1122045" cy="0"/>
          </a:xfrm>
          <a:custGeom>
            <a:avLst/>
            <a:gdLst/>
            <a:ahLst/>
            <a:cxnLst/>
            <a:rect l="l" t="t" r="r" b="b"/>
            <a:pathLst>
              <a:path w="1122045">
                <a:moveTo>
                  <a:pt x="0" y="0"/>
                </a:moveTo>
                <a:lnTo>
                  <a:pt x="1121476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354576" y="5128667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0" y="0"/>
                </a:moveTo>
                <a:lnTo>
                  <a:pt x="129092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234010" y="4684919"/>
            <a:ext cx="1122045" cy="0"/>
          </a:xfrm>
          <a:custGeom>
            <a:avLst/>
            <a:gdLst/>
            <a:ahLst/>
            <a:cxnLst/>
            <a:rect l="l" t="t" r="r" b="b"/>
            <a:pathLst>
              <a:path w="1122045">
                <a:moveTo>
                  <a:pt x="0" y="0"/>
                </a:moveTo>
                <a:lnTo>
                  <a:pt x="1121476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354576" y="4684919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0" y="0"/>
                </a:moveTo>
                <a:lnTo>
                  <a:pt x="129092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234010" y="4233101"/>
            <a:ext cx="1122045" cy="0"/>
          </a:xfrm>
          <a:custGeom>
            <a:avLst/>
            <a:gdLst/>
            <a:ahLst/>
            <a:cxnLst/>
            <a:rect l="l" t="t" r="r" b="b"/>
            <a:pathLst>
              <a:path w="1122045">
                <a:moveTo>
                  <a:pt x="0" y="0"/>
                </a:moveTo>
                <a:lnTo>
                  <a:pt x="1121476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354576" y="4233101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0" y="0"/>
                </a:moveTo>
                <a:lnTo>
                  <a:pt x="129092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234466" y="3337534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102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354576" y="3337534"/>
            <a:ext cx="1129665" cy="0"/>
          </a:xfrm>
          <a:custGeom>
            <a:avLst/>
            <a:gdLst/>
            <a:ahLst/>
            <a:cxnLst/>
            <a:rect l="l" t="t" r="r" b="b"/>
            <a:pathLst>
              <a:path w="1129664">
                <a:moveTo>
                  <a:pt x="0" y="0"/>
                </a:moveTo>
                <a:lnTo>
                  <a:pt x="1129548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234466" y="2893786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102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354576" y="2893786"/>
            <a:ext cx="1129665" cy="0"/>
          </a:xfrm>
          <a:custGeom>
            <a:avLst/>
            <a:gdLst/>
            <a:ahLst/>
            <a:cxnLst/>
            <a:rect l="l" t="t" r="r" b="b"/>
            <a:pathLst>
              <a:path w="1129664">
                <a:moveTo>
                  <a:pt x="0" y="0"/>
                </a:moveTo>
                <a:lnTo>
                  <a:pt x="1129548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54576" y="2441968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>
                <a:moveTo>
                  <a:pt x="0" y="0"/>
                </a:moveTo>
                <a:lnTo>
                  <a:pt x="200091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54576" y="1998219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>
                <a:moveTo>
                  <a:pt x="0" y="0"/>
                </a:moveTo>
                <a:lnTo>
                  <a:pt x="200091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354576" y="3789352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>
                <a:moveTo>
                  <a:pt x="0" y="0"/>
                </a:moveTo>
                <a:lnTo>
                  <a:pt x="2000910" y="0"/>
                </a:lnTo>
              </a:path>
            </a:pathLst>
          </a:custGeom>
          <a:ln w="8064">
            <a:solidFill>
              <a:srgbClr val="CACAC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484124" y="2796971"/>
            <a:ext cx="750570" cy="992505"/>
          </a:xfrm>
          <a:custGeom>
            <a:avLst/>
            <a:gdLst/>
            <a:ahLst/>
            <a:cxnLst/>
            <a:rect l="l" t="t" r="r" b="b"/>
            <a:pathLst>
              <a:path w="750570" h="992504">
                <a:moveTo>
                  <a:pt x="0" y="0"/>
                </a:moveTo>
                <a:lnTo>
                  <a:pt x="750341" y="0"/>
                </a:lnTo>
                <a:lnTo>
                  <a:pt x="750341" y="992390"/>
                </a:lnTo>
                <a:lnTo>
                  <a:pt x="0" y="992390"/>
                </a:lnTo>
                <a:lnTo>
                  <a:pt x="0" y="0"/>
                </a:lnTo>
                <a:close/>
              </a:path>
            </a:pathLst>
          </a:custGeom>
          <a:solidFill>
            <a:srgbClr val="58A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483669" y="3789349"/>
            <a:ext cx="750570" cy="2138680"/>
          </a:xfrm>
          <a:custGeom>
            <a:avLst/>
            <a:gdLst/>
            <a:ahLst/>
            <a:cxnLst/>
            <a:rect l="l" t="t" r="r" b="b"/>
            <a:pathLst>
              <a:path w="750570" h="2138679">
                <a:moveTo>
                  <a:pt x="0" y="0"/>
                </a:moveTo>
                <a:lnTo>
                  <a:pt x="750341" y="0"/>
                </a:lnTo>
                <a:lnTo>
                  <a:pt x="750341" y="2138057"/>
                </a:lnTo>
                <a:lnTo>
                  <a:pt x="0" y="2138057"/>
                </a:lnTo>
                <a:lnTo>
                  <a:pt x="0" y="0"/>
                </a:lnTo>
                <a:close/>
              </a:path>
            </a:pathLst>
          </a:custGeom>
          <a:solidFill>
            <a:srgbClr val="E05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6697328" y="2639040"/>
            <a:ext cx="3149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35" dirty="0">
                <a:latin typeface="Arial"/>
                <a:cs typeface="Arial"/>
              </a:rPr>
              <a:t>4</a:t>
            </a:r>
            <a:r>
              <a:rPr sz="750" spc="15" dirty="0">
                <a:latin typeface="Arial"/>
                <a:cs typeface="Arial"/>
              </a:rPr>
              <a:t>.</a:t>
            </a:r>
            <a:r>
              <a:rPr sz="750" spc="35" dirty="0">
                <a:latin typeface="Arial"/>
                <a:cs typeface="Arial"/>
              </a:rPr>
              <a:t>42</a:t>
            </a:r>
            <a:r>
              <a:rPr sz="750" spc="10" dirty="0"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680734" y="5955072"/>
            <a:ext cx="34607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-15" dirty="0">
                <a:latin typeface="Arial"/>
                <a:cs typeface="Arial"/>
              </a:rPr>
              <a:t>-</a:t>
            </a:r>
            <a:r>
              <a:rPr sz="750" spc="35" dirty="0">
                <a:latin typeface="Arial"/>
                <a:cs typeface="Arial"/>
              </a:rPr>
              <a:t>9</a:t>
            </a:r>
            <a:r>
              <a:rPr sz="750" spc="15" dirty="0">
                <a:latin typeface="Arial"/>
                <a:cs typeface="Arial"/>
              </a:rPr>
              <a:t>.</a:t>
            </a:r>
            <a:r>
              <a:rPr sz="750" spc="35" dirty="0">
                <a:latin typeface="Arial"/>
                <a:cs typeface="Arial"/>
              </a:rPr>
              <a:t>58</a:t>
            </a:r>
            <a:r>
              <a:rPr sz="750" spc="10" dirty="0"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5354576" y="1941742"/>
            <a:ext cx="0" cy="4308475"/>
          </a:xfrm>
          <a:custGeom>
            <a:avLst/>
            <a:gdLst/>
            <a:ahLst/>
            <a:cxnLst/>
            <a:rect l="l" t="t" r="r" b="b"/>
            <a:pathLst>
              <a:path h="4308475">
                <a:moveTo>
                  <a:pt x="0" y="0"/>
                </a:moveTo>
                <a:lnTo>
                  <a:pt x="0" y="4308398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355482" y="1941742"/>
            <a:ext cx="0" cy="4308475"/>
          </a:xfrm>
          <a:custGeom>
            <a:avLst/>
            <a:gdLst/>
            <a:ahLst/>
            <a:cxnLst/>
            <a:rect l="l" t="t" r="r" b="b"/>
            <a:pathLst>
              <a:path h="4308475">
                <a:moveTo>
                  <a:pt x="0" y="0"/>
                </a:moveTo>
                <a:lnTo>
                  <a:pt x="0" y="4308398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354573" y="1943757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>
                <a:moveTo>
                  <a:pt x="0" y="0"/>
                </a:moveTo>
                <a:lnTo>
                  <a:pt x="2000897" y="0"/>
                </a:lnTo>
              </a:path>
            </a:pathLst>
          </a:custGeom>
          <a:ln w="4033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54573" y="6248125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>
                <a:moveTo>
                  <a:pt x="0" y="0"/>
                </a:moveTo>
                <a:lnTo>
                  <a:pt x="2000897" y="0"/>
                </a:lnTo>
              </a:path>
            </a:pathLst>
          </a:custGeom>
          <a:ln w="4029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55482" y="6024233"/>
            <a:ext cx="1993264" cy="0"/>
          </a:xfrm>
          <a:custGeom>
            <a:avLst/>
            <a:gdLst/>
            <a:ahLst/>
            <a:cxnLst/>
            <a:rect l="l" t="t" r="r" b="b"/>
            <a:pathLst>
              <a:path w="1993265">
                <a:moveTo>
                  <a:pt x="0" y="0"/>
                </a:moveTo>
                <a:lnTo>
                  <a:pt x="1992833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226844" y="5572417"/>
            <a:ext cx="1122045" cy="0"/>
          </a:xfrm>
          <a:custGeom>
            <a:avLst/>
            <a:gdLst/>
            <a:ahLst/>
            <a:cxnLst/>
            <a:rect l="l" t="t" r="r" b="b"/>
            <a:pathLst>
              <a:path w="1122045">
                <a:moveTo>
                  <a:pt x="0" y="0"/>
                </a:moveTo>
                <a:lnTo>
                  <a:pt x="112147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355482" y="5572417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102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226844" y="5128667"/>
            <a:ext cx="1122045" cy="0"/>
          </a:xfrm>
          <a:custGeom>
            <a:avLst/>
            <a:gdLst/>
            <a:ahLst/>
            <a:cxnLst/>
            <a:rect l="l" t="t" r="r" b="b"/>
            <a:pathLst>
              <a:path w="1122045">
                <a:moveTo>
                  <a:pt x="0" y="0"/>
                </a:moveTo>
                <a:lnTo>
                  <a:pt x="112147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355482" y="5128667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102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226844" y="4684919"/>
            <a:ext cx="1122045" cy="0"/>
          </a:xfrm>
          <a:custGeom>
            <a:avLst/>
            <a:gdLst/>
            <a:ahLst/>
            <a:cxnLst/>
            <a:rect l="l" t="t" r="r" b="b"/>
            <a:pathLst>
              <a:path w="1122045">
                <a:moveTo>
                  <a:pt x="0" y="0"/>
                </a:moveTo>
                <a:lnTo>
                  <a:pt x="112147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355482" y="4684919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102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226844" y="4233101"/>
            <a:ext cx="1122045" cy="0"/>
          </a:xfrm>
          <a:custGeom>
            <a:avLst/>
            <a:gdLst/>
            <a:ahLst/>
            <a:cxnLst/>
            <a:rect l="l" t="t" r="r" b="b"/>
            <a:pathLst>
              <a:path w="1122045">
                <a:moveTo>
                  <a:pt x="0" y="0"/>
                </a:moveTo>
                <a:lnTo>
                  <a:pt x="112147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355482" y="4233101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1020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227299" y="3337534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1015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355482" y="3337534"/>
            <a:ext cx="1122045" cy="0"/>
          </a:xfrm>
          <a:custGeom>
            <a:avLst/>
            <a:gdLst/>
            <a:ahLst/>
            <a:cxnLst/>
            <a:rect l="l" t="t" r="r" b="b"/>
            <a:pathLst>
              <a:path w="1122045">
                <a:moveTo>
                  <a:pt x="0" y="0"/>
                </a:moveTo>
                <a:lnTo>
                  <a:pt x="1121476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227299" y="2893786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1015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355482" y="2893786"/>
            <a:ext cx="1122045" cy="0"/>
          </a:xfrm>
          <a:custGeom>
            <a:avLst/>
            <a:gdLst/>
            <a:ahLst/>
            <a:cxnLst/>
            <a:rect l="l" t="t" r="r" b="b"/>
            <a:pathLst>
              <a:path w="1122045">
                <a:moveTo>
                  <a:pt x="0" y="0"/>
                </a:moveTo>
                <a:lnTo>
                  <a:pt x="1121476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227299" y="2441968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1015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355482" y="2441968"/>
            <a:ext cx="1122045" cy="0"/>
          </a:xfrm>
          <a:custGeom>
            <a:avLst/>
            <a:gdLst/>
            <a:ahLst/>
            <a:cxnLst/>
            <a:rect l="l" t="t" r="r" b="b"/>
            <a:pathLst>
              <a:path w="1122045">
                <a:moveTo>
                  <a:pt x="0" y="0"/>
                </a:moveTo>
                <a:lnTo>
                  <a:pt x="1121476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355482" y="1998219"/>
            <a:ext cx="1993264" cy="0"/>
          </a:xfrm>
          <a:custGeom>
            <a:avLst/>
            <a:gdLst/>
            <a:ahLst/>
            <a:cxnLst/>
            <a:rect l="l" t="t" r="r" b="b"/>
            <a:pathLst>
              <a:path w="1993265">
                <a:moveTo>
                  <a:pt x="0" y="0"/>
                </a:moveTo>
                <a:lnTo>
                  <a:pt x="1992833" y="0"/>
                </a:lnTo>
              </a:path>
            </a:pathLst>
          </a:custGeom>
          <a:ln w="806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355482" y="3789352"/>
            <a:ext cx="1993264" cy="0"/>
          </a:xfrm>
          <a:custGeom>
            <a:avLst/>
            <a:gdLst/>
            <a:ahLst/>
            <a:cxnLst/>
            <a:rect l="l" t="t" r="r" b="b"/>
            <a:pathLst>
              <a:path w="1993265">
                <a:moveTo>
                  <a:pt x="0" y="0"/>
                </a:moveTo>
                <a:lnTo>
                  <a:pt x="1992833" y="0"/>
                </a:lnTo>
              </a:path>
            </a:pathLst>
          </a:custGeom>
          <a:ln w="8064">
            <a:solidFill>
              <a:srgbClr val="CACAC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476957" y="2264473"/>
            <a:ext cx="750570" cy="1525270"/>
          </a:xfrm>
          <a:custGeom>
            <a:avLst/>
            <a:gdLst/>
            <a:ahLst/>
            <a:cxnLst/>
            <a:rect l="l" t="t" r="r" b="b"/>
            <a:pathLst>
              <a:path w="750570" h="1525270">
                <a:moveTo>
                  <a:pt x="0" y="0"/>
                </a:moveTo>
                <a:lnTo>
                  <a:pt x="750341" y="0"/>
                </a:lnTo>
                <a:lnTo>
                  <a:pt x="750341" y="1524889"/>
                </a:lnTo>
                <a:lnTo>
                  <a:pt x="0" y="1524889"/>
                </a:lnTo>
                <a:lnTo>
                  <a:pt x="0" y="0"/>
                </a:lnTo>
                <a:close/>
              </a:path>
            </a:pathLst>
          </a:custGeom>
          <a:solidFill>
            <a:srgbClr val="58A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476502" y="3789349"/>
            <a:ext cx="750570" cy="1880235"/>
          </a:xfrm>
          <a:custGeom>
            <a:avLst/>
            <a:gdLst/>
            <a:ahLst/>
            <a:cxnLst/>
            <a:rect l="l" t="t" r="r" b="b"/>
            <a:pathLst>
              <a:path w="750570" h="1880235">
                <a:moveTo>
                  <a:pt x="0" y="0"/>
                </a:moveTo>
                <a:lnTo>
                  <a:pt x="750341" y="0"/>
                </a:lnTo>
                <a:lnTo>
                  <a:pt x="750341" y="1879879"/>
                </a:lnTo>
                <a:lnTo>
                  <a:pt x="0" y="1879879"/>
                </a:lnTo>
                <a:lnTo>
                  <a:pt x="0" y="0"/>
                </a:lnTo>
                <a:close/>
              </a:path>
            </a:pathLst>
          </a:custGeom>
          <a:solidFill>
            <a:srgbClr val="E05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8690165" y="2106542"/>
            <a:ext cx="31496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35" dirty="0">
                <a:latin typeface="Arial"/>
                <a:cs typeface="Arial"/>
              </a:rPr>
              <a:t>6</a:t>
            </a:r>
            <a:r>
              <a:rPr sz="750" spc="15" dirty="0">
                <a:latin typeface="Arial"/>
                <a:cs typeface="Arial"/>
              </a:rPr>
              <a:t>.</a:t>
            </a:r>
            <a:r>
              <a:rPr sz="750" spc="35" dirty="0">
                <a:latin typeface="Arial"/>
                <a:cs typeface="Arial"/>
              </a:rPr>
              <a:t>82</a:t>
            </a:r>
            <a:r>
              <a:rPr sz="750" spc="10" dirty="0"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7673571" y="5696861"/>
            <a:ext cx="34607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-15" dirty="0">
                <a:latin typeface="Arial"/>
                <a:cs typeface="Arial"/>
              </a:rPr>
              <a:t>-</a:t>
            </a:r>
            <a:r>
              <a:rPr sz="750" spc="35" dirty="0">
                <a:latin typeface="Arial"/>
                <a:cs typeface="Arial"/>
              </a:rPr>
              <a:t>8</a:t>
            </a:r>
            <a:r>
              <a:rPr sz="750" spc="15" dirty="0">
                <a:latin typeface="Arial"/>
                <a:cs typeface="Arial"/>
              </a:rPr>
              <a:t>.</a:t>
            </a:r>
            <a:r>
              <a:rPr sz="750" spc="35" dirty="0">
                <a:latin typeface="Arial"/>
                <a:cs typeface="Arial"/>
              </a:rPr>
              <a:t>42</a:t>
            </a:r>
            <a:r>
              <a:rPr sz="750" spc="10" dirty="0">
                <a:latin typeface="Arial"/>
                <a:cs typeface="Arial"/>
              </a:rPr>
              <a:t>%</a:t>
            </a:r>
            <a:endParaRPr sz="750">
              <a:latin typeface="Arial"/>
              <a:cs typeface="Arial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7355482" y="1941742"/>
            <a:ext cx="0" cy="4308475"/>
          </a:xfrm>
          <a:custGeom>
            <a:avLst/>
            <a:gdLst/>
            <a:ahLst/>
            <a:cxnLst/>
            <a:rect l="l" t="t" r="r" b="b"/>
            <a:pathLst>
              <a:path h="4308475">
                <a:moveTo>
                  <a:pt x="0" y="0"/>
                </a:moveTo>
                <a:lnTo>
                  <a:pt x="0" y="4308398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348318" y="1941742"/>
            <a:ext cx="0" cy="4308475"/>
          </a:xfrm>
          <a:custGeom>
            <a:avLst/>
            <a:gdLst/>
            <a:ahLst/>
            <a:cxnLst/>
            <a:rect l="l" t="t" r="r" b="b"/>
            <a:pathLst>
              <a:path h="4308475">
                <a:moveTo>
                  <a:pt x="0" y="0"/>
                </a:moveTo>
                <a:lnTo>
                  <a:pt x="0" y="4308398"/>
                </a:lnTo>
              </a:path>
            </a:pathLst>
          </a:custGeom>
          <a:ln w="8064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355484" y="1943757"/>
            <a:ext cx="1993264" cy="0"/>
          </a:xfrm>
          <a:custGeom>
            <a:avLst/>
            <a:gdLst/>
            <a:ahLst/>
            <a:cxnLst/>
            <a:rect l="l" t="t" r="r" b="b"/>
            <a:pathLst>
              <a:path w="1993265">
                <a:moveTo>
                  <a:pt x="0" y="0"/>
                </a:moveTo>
                <a:lnTo>
                  <a:pt x="1992836" y="0"/>
                </a:lnTo>
              </a:path>
            </a:pathLst>
          </a:custGeom>
          <a:ln w="4033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355484" y="6248125"/>
            <a:ext cx="1993264" cy="0"/>
          </a:xfrm>
          <a:custGeom>
            <a:avLst/>
            <a:gdLst/>
            <a:ahLst/>
            <a:cxnLst/>
            <a:rect l="l" t="t" r="r" b="b"/>
            <a:pathLst>
              <a:path w="1993265">
                <a:moveTo>
                  <a:pt x="0" y="0"/>
                </a:moveTo>
                <a:lnTo>
                  <a:pt x="1992836" y="0"/>
                </a:lnTo>
              </a:path>
            </a:pathLst>
          </a:custGeom>
          <a:ln w="4029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702575" y="1215321"/>
            <a:ext cx="2499995" cy="494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19100"/>
              </a:lnSpc>
              <a:spcBef>
                <a:spcPts val="105"/>
              </a:spcBef>
            </a:pPr>
            <a:r>
              <a:rPr sz="950" b="1" spc="-30" dirty="0">
                <a:solidFill>
                  <a:srgbClr val="333333"/>
                </a:solidFill>
                <a:latin typeface="Lucida Sans"/>
                <a:cs typeface="Lucida Sans"/>
              </a:rPr>
              <a:t>Free</a:t>
            </a:r>
            <a:r>
              <a:rPr sz="950" b="1" spc="-110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50" b="1" spc="-65" dirty="0">
                <a:solidFill>
                  <a:srgbClr val="333333"/>
                </a:solidFill>
                <a:latin typeface="Lucida Sans"/>
                <a:cs typeface="Lucida Sans"/>
              </a:rPr>
              <a:t>Cash</a:t>
            </a:r>
            <a:r>
              <a:rPr sz="950" b="1" spc="-10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50" b="1" spc="-35" dirty="0">
                <a:solidFill>
                  <a:srgbClr val="333333"/>
                </a:solidFill>
                <a:latin typeface="Lucida Sans"/>
                <a:cs typeface="Lucida Sans"/>
              </a:rPr>
              <a:t>Flow</a:t>
            </a:r>
            <a:r>
              <a:rPr sz="950" b="1" spc="-10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50" b="1" spc="-60" dirty="0">
                <a:solidFill>
                  <a:srgbClr val="333333"/>
                </a:solidFill>
                <a:latin typeface="Lucida Sans"/>
                <a:cs typeface="Lucida Sans"/>
              </a:rPr>
              <a:t>Trend</a:t>
            </a:r>
            <a:r>
              <a:rPr sz="950" b="1" spc="-10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50" b="1" spc="-50" dirty="0">
                <a:solidFill>
                  <a:srgbClr val="333333"/>
                </a:solidFill>
                <a:latin typeface="Lucida Sans"/>
                <a:cs typeface="Lucida Sans"/>
              </a:rPr>
              <a:t>and</a:t>
            </a:r>
            <a:r>
              <a:rPr sz="950" b="1" spc="-10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50" b="1" spc="-20" dirty="0">
                <a:solidFill>
                  <a:srgbClr val="333333"/>
                </a:solidFill>
                <a:latin typeface="Lucida Sans"/>
                <a:cs typeface="Lucida Sans"/>
              </a:rPr>
              <a:t>Post-IPO</a:t>
            </a:r>
            <a:r>
              <a:rPr sz="950" b="1" spc="-10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50" b="1" spc="-35" dirty="0">
                <a:solidFill>
                  <a:srgbClr val="333333"/>
                </a:solidFill>
                <a:latin typeface="Lucida Sans"/>
                <a:cs typeface="Lucida Sans"/>
              </a:rPr>
              <a:t>Returns  </a:t>
            </a:r>
            <a:r>
              <a:rPr sz="800" spc="30" dirty="0">
                <a:solidFill>
                  <a:srgbClr val="333333"/>
                </a:solidFill>
                <a:latin typeface="Arial"/>
                <a:cs typeface="Arial"/>
              </a:rPr>
              <a:t>Stocks</a:t>
            </a:r>
            <a:r>
              <a:rPr sz="800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333333"/>
                </a:solidFill>
                <a:latin typeface="Arial"/>
                <a:cs typeface="Arial"/>
              </a:rPr>
              <a:t>IPO</a:t>
            </a:r>
            <a:r>
              <a:rPr sz="8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spc="50" dirty="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sz="8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spc="60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800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33333"/>
                </a:solidFill>
                <a:latin typeface="Arial"/>
                <a:cs typeface="Arial"/>
              </a:rPr>
              <a:t>U.S.</a:t>
            </a:r>
            <a:r>
              <a:rPr sz="8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333333"/>
                </a:solidFill>
                <a:latin typeface="Arial"/>
                <a:cs typeface="Arial"/>
              </a:rPr>
              <a:t>Exchange,</a:t>
            </a:r>
            <a:r>
              <a:rPr sz="8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spc="85" dirty="0">
                <a:solidFill>
                  <a:srgbClr val="333333"/>
                </a:solidFill>
                <a:latin typeface="Arial"/>
                <a:cs typeface="Arial"/>
              </a:rPr>
              <a:t>Mkt</a:t>
            </a:r>
            <a:r>
              <a:rPr sz="8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33333"/>
                </a:solidFill>
                <a:latin typeface="Arial"/>
                <a:cs typeface="Arial"/>
              </a:rPr>
              <a:t>Cap</a:t>
            </a:r>
            <a:r>
              <a:rPr sz="8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333333"/>
                </a:solidFill>
                <a:latin typeface="Arial"/>
                <a:cs typeface="Arial"/>
              </a:rPr>
              <a:t>&gt;</a:t>
            </a:r>
            <a:r>
              <a:rPr sz="800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spc="30" dirty="0">
                <a:solidFill>
                  <a:srgbClr val="333333"/>
                </a:solidFill>
                <a:latin typeface="Arial"/>
                <a:cs typeface="Arial"/>
              </a:rPr>
              <a:t>1B</a:t>
            </a:r>
            <a:r>
              <a:rPr sz="8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333333"/>
                </a:solidFill>
                <a:latin typeface="Arial"/>
                <a:cs typeface="Arial"/>
              </a:rPr>
              <a:t>USD  </a:t>
            </a:r>
            <a:r>
              <a:rPr sz="800" spc="50" dirty="0">
                <a:solidFill>
                  <a:srgbClr val="333333"/>
                </a:solidFill>
                <a:latin typeface="Arial"/>
                <a:cs typeface="Arial"/>
              </a:rPr>
              <a:t>05/1995 </a:t>
            </a:r>
            <a:r>
              <a:rPr sz="800" spc="8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800" spc="-1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spc="50" dirty="0">
                <a:solidFill>
                  <a:srgbClr val="333333"/>
                </a:solidFill>
                <a:latin typeface="Arial"/>
                <a:cs typeface="Arial"/>
              </a:rPr>
              <a:t>03/2019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1699691" y="2320950"/>
            <a:ext cx="113030" cy="113030"/>
          </a:xfrm>
          <a:custGeom>
            <a:avLst/>
            <a:gdLst/>
            <a:ahLst/>
            <a:cxnLst/>
            <a:rect l="l" t="t" r="r" b="b"/>
            <a:pathLst>
              <a:path w="113030" h="113030">
                <a:moveTo>
                  <a:pt x="0" y="0"/>
                </a:moveTo>
                <a:lnTo>
                  <a:pt x="112953" y="0"/>
                </a:lnTo>
                <a:lnTo>
                  <a:pt x="112953" y="112953"/>
                </a:lnTo>
                <a:lnTo>
                  <a:pt x="0" y="112953"/>
                </a:lnTo>
                <a:lnTo>
                  <a:pt x="0" y="0"/>
                </a:lnTo>
                <a:close/>
              </a:path>
            </a:pathLst>
          </a:custGeom>
          <a:solidFill>
            <a:srgbClr val="E05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1670680" y="2125258"/>
            <a:ext cx="1073785" cy="32512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800" spc="-10" dirty="0">
                <a:solidFill>
                  <a:srgbClr val="333333"/>
                </a:solidFill>
                <a:latin typeface="Verdana"/>
                <a:cs typeface="Verdana"/>
              </a:rPr>
              <a:t>Free</a:t>
            </a:r>
            <a:r>
              <a:rPr sz="800" spc="-12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800" spc="-30" dirty="0">
                <a:solidFill>
                  <a:srgbClr val="333333"/>
                </a:solidFill>
                <a:latin typeface="Verdana"/>
                <a:cs typeface="Verdana"/>
              </a:rPr>
              <a:t>Cash</a:t>
            </a:r>
            <a:r>
              <a:rPr sz="800" spc="-12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333333"/>
                </a:solidFill>
                <a:latin typeface="Verdana"/>
                <a:cs typeface="Verdana"/>
              </a:rPr>
              <a:t>Flow</a:t>
            </a:r>
            <a:r>
              <a:rPr sz="800" spc="-12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800" spc="-15" dirty="0">
                <a:solidFill>
                  <a:srgbClr val="333333"/>
                </a:solidFill>
                <a:latin typeface="Verdana"/>
                <a:cs typeface="Verdana"/>
              </a:rPr>
              <a:t>Trend</a:t>
            </a:r>
            <a:endParaRPr sz="800">
              <a:latin typeface="Verdana"/>
              <a:cs typeface="Verdana"/>
            </a:endParaRPr>
          </a:p>
          <a:p>
            <a:pPr marL="182245">
              <a:lnSpc>
                <a:spcPct val="100000"/>
              </a:lnSpc>
              <a:spcBef>
                <a:spcPts val="229"/>
              </a:spcBef>
            </a:pPr>
            <a:r>
              <a:rPr sz="750" spc="35" dirty="0">
                <a:solidFill>
                  <a:srgbClr val="333333"/>
                </a:solidFill>
                <a:latin typeface="Arial"/>
                <a:cs typeface="Arial"/>
              </a:rPr>
              <a:t>Negative</a:t>
            </a:r>
            <a:endParaRPr sz="750">
              <a:latin typeface="Arial"/>
              <a:cs typeface="Arial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1699691" y="2482303"/>
            <a:ext cx="113030" cy="113030"/>
          </a:xfrm>
          <a:custGeom>
            <a:avLst/>
            <a:gdLst/>
            <a:ahLst/>
            <a:cxnLst/>
            <a:rect l="l" t="t" r="r" b="b"/>
            <a:pathLst>
              <a:path w="113030" h="113030">
                <a:moveTo>
                  <a:pt x="0" y="0"/>
                </a:moveTo>
                <a:lnTo>
                  <a:pt x="112953" y="0"/>
                </a:lnTo>
                <a:lnTo>
                  <a:pt x="112953" y="112953"/>
                </a:lnTo>
                <a:lnTo>
                  <a:pt x="0" y="112953"/>
                </a:lnTo>
                <a:lnTo>
                  <a:pt x="0" y="0"/>
                </a:lnTo>
                <a:close/>
              </a:path>
            </a:pathLst>
          </a:custGeom>
          <a:solidFill>
            <a:srgbClr val="58A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1840292" y="2469608"/>
            <a:ext cx="39560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30" dirty="0">
                <a:solidFill>
                  <a:srgbClr val="333333"/>
                </a:solidFill>
                <a:latin typeface="Arial"/>
                <a:cs typeface="Arial"/>
              </a:rPr>
              <a:t>Positive</a:t>
            </a:r>
            <a:endParaRPr sz="750">
              <a:latin typeface="Arial"/>
              <a:cs typeface="Arial"/>
            </a:endParaRPr>
          </a:p>
        </p:txBody>
      </p:sp>
      <p:sp>
        <p:nvSpPr>
          <p:cNvPr id="155" name="object 15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20" dirty="0"/>
              <a:t>N</a:t>
            </a:r>
            <a:r>
              <a:rPr spc="5" dirty="0"/>
              <a:t>e</a:t>
            </a:r>
            <a:r>
              <a:rPr spc="30" dirty="0"/>
              <a:t>g</a:t>
            </a:r>
            <a:r>
              <a:rPr spc="15" dirty="0"/>
              <a:t>a</a:t>
            </a:r>
            <a:r>
              <a:rPr spc="114" dirty="0"/>
              <a:t>t</a:t>
            </a:r>
            <a:r>
              <a:rPr spc="50" dirty="0"/>
              <a:t>i</a:t>
            </a:r>
            <a:r>
              <a:rPr spc="30" dirty="0"/>
              <a:t>v</a:t>
            </a:r>
            <a:r>
              <a:rPr spc="5" dirty="0"/>
              <a:t>e</a:t>
            </a:r>
          </a:p>
        </p:txBody>
      </p:sp>
      <p:sp>
        <p:nvSpPr>
          <p:cNvPr id="156" name="object 15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30" dirty="0"/>
              <a:t>Positive</a:t>
            </a:r>
          </a:p>
        </p:txBody>
      </p:sp>
      <p:sp>
        <p:nvSpPr>
          <p:cNvPr id="157" name="object 157"/>
          <p:cNvSpPr txBox="1"/>
          <p:nvPr/>
        </p:nvSpPr>
        <p:spPr>
          <a:xfrm>
            <a:off x="3626005" y="6268489"/>
            <a:ext cx="440055" cy="1593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750" spc="20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750" spc="5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750" spc="30" dirty="0">
                <a:solidFill>
                  <a:srgbClr val="666666"/>
                </a:solidFill>
                <a:latin typeface="Arial"/>
                <a:cs typeface="Arial"/>
              </a:rPr>
              <a:t>g</a:t>
            </a:r>
            <a:r>
              <a:rPr sz="750" spc="15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750" spc="114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750" spc="50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750" spc="30" dirty="0">
                <a:solidFill>
                  <a:srgbClr val="666666"/>
                </a:solidFill>
                <a:latin typeface="Arial"/>
                <a:cs typeface="Arial"/>
              </a:rPr>
              <a:t>v</a:t>
            </a:r>
            <a:r>
              <a:rPr sz="750" spc="5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endParaRPr sz="750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4648698" y="6268489"/>
            <a:ext cx="395605" cy="1593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750" spc="30" dirty="0">
                <a:solidFill>
                  <a:srgbClr val="666666"/>
                </a:solidFill>
                <a:latin typeface="Arial"/>
                <a:cs typeface="Arial"/>
              </a:rPr>
              <a:t>Positive</a:t>
            </a:r>
            <a:endParaRPr sz="75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5630943" y="6268489"/>
            <a:ext cx="440055" cy="1593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750" spc="20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750" spc="5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750" spc="30" dirty="0">
                <a:solidFill>
                  <a:srgbClr val="666666"/>
                </a:solidFill>
                <a:latin typeface="Arial"/>
                <a:cs typeface="Arial"/>
              </a:rPr>
              <a:t>g</a:t>
            </a:r>
            <a:r>
              <a:rPr sz="750" spc="15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750" spc="114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750" spc="50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750" spc="30" dirty="0">
                <a:solidFill>
                  <a:srgbClr val="666666"/>
                </a:solidFill>
                <a:latin typeface="Arial"/>
                <a:cs typeface="Arial"/>
              </a:rPr>
              <a:t>v</a:t>
            </a:r>
            <a:r>
              <a:rPr sz="750" spc="5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endParaRPr sz="75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6657703" y="6268489"/>
            <a:ext cx="395605" cy="1593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750" spc="30" dirty="0">
                <a:solidFill>
                  <a:srgbClr val="666666"/>
                </a:solidFill>
                <a:latin typeface="Arial"/>
                <a:cs typeface="Arial"/>
              </a:rPr>
              <a:t>Positive</a:t>
            </a:r>
            <a:endParaRPr sz="750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7635883" y="6268489"/>
            <a:ext cx="440055" cy="1593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750" spc="20" dirty="0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sz="750" spc="5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sz="750" spc="30" dirty="0">
                <a:solidFill>
                  <a:srgbClr val="666666"/>
                </a:solidFill>
                <a:latin typeface="Arial"/>
                <a:cs typeface="Arial"/>
              </a:rPr>
              <a:t>g</a:t>
            </a:r>
            <a:r>
              <a:rPr sz="750" spc="15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750" spc="114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750" spc="50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750" spc="30" dirty="0">
                <a:solidFill>
                  <a:srgbClr val="666666"/>
                </a:solidFill>
                <a:latin typeface="Arial"/>
                <a:cs typeface="Arial"/>
              </a:rPr>
              <a:t>v</a:t>
            </a:r>
            <a:r>
              <a:rPr sz="750" spc="5" dirty="0">
                <a:solidFill>
                  <a:srgbClr val="666666"/>
                </a:solidFill>
                <a:latin typeface="Arial"/>
                <a:cs typeface="Arial"/>
              </a:rPr>
              <a:t>e</a:t>
            </a:r>
            <a:endParaRPr sz="750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8658576" y="6268489"/>
            <a:ext cx="395605" cy="1593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750" spc="30" dirty="0">
                <a:solidFill>
                  <a:srgbClr val="666666"/>
                </a:solidFill>
                <a:latin typeface="Arial"/>
                <a:cs typeface="Arial"/>
              </a:rPr>
              <a:t>Positive</a:t>
            </a:r>
            <a:endParaRPr sz="750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690994" y="6502465"/>
            <a:ext cx="8610600" cy="6915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85"/>
              </a:spcBef>
            </a:pPr>
            <a:r>
              <a:rPr sz="750" spc="10" dirty="0">
                <a:latin typeface="Arial"/>
                <a:cs typeface="Arial"/>
              </a:rPr>
              <a:t>Source: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20" dirty="0">
                <a:latin typeface="Arial"/>
                <a:cs typeface="Arial"/>
              </a:rPr>
              <a:t>TrimTabs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Asset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Management,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20" dirty="0">
                <a:latin typeface="Arial"/>
                <a:cs typeface="Arial"/>
              </a:rPr>
              <a:t>FactSet</a:t>
            </a:r>
            <a:endParaRPr sz="75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14"/>
              </a:spcBef>
            </a:pPr>
            <a:r>
              <a:rPr sz="750" dirty="0">
                <a:latin typeface="Arial"/>
                <a:cs typeface="Arial"/>
              </a:rPr>
              <a:t>The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equity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universe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is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5" dirty="0">
                <a:latin typeface="Arial"/>
                <a:cs typeface="Arial"/>
              </a:rPr>
              <a:t>constructed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using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all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stocks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75" dirty="0">
                <a:latin typeface="Arial"/>
                <a:cs typeface="Arial"/>
              </a:rPr>
              <a:t>with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a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market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capitalization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larger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than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one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billion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USD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5" dirty="0">
                <a:latin typeface="Arial"/>
                <a:cs typeface="Arial"/>
              </a:rPr>
              <a:t>which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20" dirty="0">
                <a:latin typeface="Arial"/>
                <a:cs typeface="Arial"/>
              </a:rPr>
              <a:t>launched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initial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public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60" dirty="0">
                <a:latin typeface="Arial"/>
                <a:cs typeface="Arial"/>
              </a:rPr>
              <a:t>oﬀering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(IPO)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55" dirty="0">
                <a:latin typeface="Arial"/>
                <a:cs typeface="Arial"/>
              </a:rPr>
              <a:t>from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05/1995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70" dirty="0">
                <a:latin typeface="Arial"/>
                <a:cs typeface="Arial"/>
              </a:rPr>
              <a:t>to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5" dirty="0">
                <a:latin typeface="Arial"/>
                <a:cs typeface="Arial"/>
              </a:rPr>
              <a:t>03/2019.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For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stock</a:t>
            </a:r>
            <a:endParaRPr sz="750">
              <a:latin typeface="Arial"/>
              <a:cs typeface="Arial"/>
            </a:endParaRPr>
          </a:p>
          <a:p>
            <a:pPr marL="12700" marR="5080" indent="635">
              <a:lnSpc>
                <a:spcPct val="112900"/>
              </a:lnSpc>
              <a:spcBef>
                <a:spcPts val="65"/>
              </a:spcBef>
            </a:pPr>
            <a:r>
              <a:rPr sz="750" spc="50" dirty="0">
                <a:latin typeface="Arial"/>
                <a:cs typeface="Arial"/>
              </a:rPr>
              <a:t>return,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we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use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the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month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20" dirty="0">
                <a:latin typeface="Arial"/>
                <a:cs typeface="Arial"/>
              </a:rPr>
              <a:t>end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date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60" dirty="0">
                <a:latin typeface="Arial"/>
                <a:cs typeface="Arial"/>
              </a:rPr>
              <a:t>after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IPO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as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the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55" dirty="0">
                <a:latin typeface="Arial"/>
                <a:cs typeface="Arial"/>
              </a:rPr>
              <a:t>starting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point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and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look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70" dirty="0">
                <a:latin typeface="Arial"/>
                <a:cs typeface="Arial"/>
              </a:rPr>
              <a:t>at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55" dirty="0">
                <a:latin typeface="Arial"/>
                <a:cs typeface="Arial"/>
              </a:rPr>
              <a:t>forward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one-,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35" dirty="0">
                <a:latin typeface="Arial"/>
                <a:cs typeface="Arial"/>
              </a:rPr>
              <a:t>three-,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six-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and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twelve-month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65" dirty="0">
                <a:latin typeface="Arial"/>
                <a:cs typeface="Arial"/>
              </a:rPr>
              <a:t>total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return.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Free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Cash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Flow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Generation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is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the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latest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reported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ﬁsical  </a:t>
            </a:r>
            <a:r>
              <a:rPr sz="750" spc="35" dirty="0">
                <a:latin typeface="Arial"/>
                <a:cs typeface="Arial"/>
              </a:rPr>
              <a:t>year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Free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Cash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Flow.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Free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Cash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Flow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20" dirty="0">
                <a:latin typeface="Arial"/>
                <a:cs typeface="Arial"/>
              </a:rPr>
              <a:t>Trend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is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calculated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using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least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squares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35" dirty="0">
                <a:latin typeface="Arial"/>
                <a:cs typeface="Arial"/>
              </a:rPr>
              <a:t>polynomial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130" dirty="0">
                <a:latin typeface="Arial"/>
                <a:cs typeface="Arial"/>
              </a:rPr>
              <a:t>ﬁt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on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the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last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three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years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Free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Cash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Flow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55" dirty="0">
                <a:latin typeface="Arial"/>
                <a:cs typeface="Arial"/>
              </a:rPr>
              <a:t>of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the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20" dirty="0">
                <a:latin typeface="Arial"/>
                <a:cs typeface="Arial"/>
              </a:rPr>
              <a:t>company.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750" dirty="0">
                <a:latin typeface="Arial"/>
                <a:cs typeface="Arial"/>
              </a:rPr>
              <a:t>The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hypothetical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portfolios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are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5" dirty="0">
                <a:latin typeface="Arial"/>
                <a:cs typeface="Arial"/>
              </a:rPr>
              <a:t>constructed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in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20" dirty="0">
                <a:latin typeface="Arial"/>
                <a:cs typeface="Arial"/>
              </a:rPr>
              <a:t>an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equally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weighted,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monthly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rebalanced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approach.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They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do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55" dirty="0">
                <a:latin typeface="Arial"/>
                <a:cs typeface="Arial"/>
              </a:rPr>
              <a:t>not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represent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35" dirty="0">
                <a:latin typeface="Arial"/>
                <a:cs typeface="Arial"/>
              </a:rPr>
              <a:t>actual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fund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or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portfolio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performance.</a:t>
            </a:r>
            <a:endParaRPr sz="750">
              <a:latin typeface="Arial"/>
              <a:cs typeface="Arial"/>
            </a:endParaRPr>
          </a:p>
        </p:txBody>
      </p:sp>
      <p:pic>
        <p:nvPicPr>
          <p:cNvPr id="164" name="Picture 163" descr="A close up of a logo&#10;&#10;Description automatically generated">
            <a:extLst>
              <a:ext uri="{FF2B5EF4-FFF2-40B4-BE49-F238E27FC236}">
                <a16:creationId xmlns:a16="http://schemas.microsoft.com/office/drawing/2014/main" id="{8B903085-65C4-401C-9837-19CC137A8B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89" y="56176"/>
            <a:ext cx="2505392" cy="15658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713" y="519734"/>
            <a:ext cx="4815205" cy="4362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300" b="1" spc="25" dirty="0">
                <a:solidFill>
                  <a:srgbClr val="333333"/>
                </a:solidFill>
                <a:latin typeface="Trebuchet MS"/>
                <a:cs typeface="Trebuchet MS"/>
              </a:rPr>
              <a:t>TrimTabs</a:t>
            </a:r>
            <a:r>
              <a:rPr sz="1300" b="1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333333"/>
                </a:solidFill>
                <a:latin typeface="Trebuchet MS"/>
                <a:cs typeface="Trebuchet MS"/>
              </a:rPr>
              <a:t>Free</a:t>
            </a:r>
            <a:r>
              <a:rPr sz="1300" b="1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300" b="1" spc="45" dirty="0">
                <a:solidFill>
                  <a:srgbClr val="333333"/>
                </a:solidFill>
                <a:latin typeface="Trebuchet MS"/>
                <a:cs typeface="Trebuchet MS"/>
              </a:rPr>
              <a:t>Cash</a:t>
            </a:r>
            <a:r>
              <a:rPr sz="1300" b="1" spc="-11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300" b="1" spc="30" dirty="0">
                <a:solidFill>
                  <a:srgbClr val="333333"/>
                </a:solidFill>
                <a:latin typeface="Trebuchet MS"/>
                <a:cs typeface="Trebuchet MS"/>
              </a:rPr>
              <a:t>Flow</a:t>
            </a:r>
            <a:r>
              <a:rPr sz="1300" b="1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300" b="1" spc="40" dirty="0">
                <a:solidFill>
                  <a:srgbClr val="333333"/>
                </a:solidFill>
                <a:latin typeface="Trebuchet MS"/>
                <a:cs typeface="Trebuchet MS"/>
              </a:rPr>
              <a:t>Investment</a:t>
            </a:r>
            <a:r>
              <a:rPr sz="1300" b="1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300" b="1" spc="30" dirty="0">
                <a:solidFill>
                  <a:srgbClr val="333333"/>
                </a:solidFill>
                <a:latin typeface="Trebuchet MS"/>
                <a:cs typeface="Trebuchet MS"/>
              </a:rPr>
              <a:t>Research</a:t>
            </a: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b="1" spc="-30" dirty="0">
                <a:solidFill>
                  <a:srgbClr val="333333"/>
                </a:solidFill>
                <a:latin typeface="Lucida Sans"/>
                <a:cs typeface="Lucida Sans"/>
              </a:rPr>
              <a:t>Is</a:t>
            </a:r>
            <a:r>
              <a:rPr sz="1000" b="1" spc="-9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20" dirty="0">
                <a:solidFill>
                  <a:srgbClr val="333333"/>
                </a:solidFill>
                <a:latin typeface="Lucida Sans"/>
                <a:cs typeface="Lucida Sans"/>
              </a:rPr>
              <a:t>there</a:t>
            </a:r>
            <a:r>
              <a:rPr sz="1000" b="1" spc="-9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15" dirty="0">
                <a:solidFill>
                  <a:srgbClr val="333333"/>
                </a:solidFill>
                <a:latin typeface="Lucida Sans"/>
                <a:cs typeface="Lucida Sans"/>
              </a:rPr>
              <a:t>a</a:t>
            </a:r>
            <a:r>
              <a:rPr sz="1000" b="1" spc="-9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35" dirty="0">
                <a:solidFill>
                  <a:srgbClr val="333333"/>
                </a:solidFill>
                <a:latin typeface="Lucida Sans"/>
                <a:cs typeface="Lucida Sans"/>
              </a:rPr>
              <a:t>relationship</a:t>
            </a:r>
            <a:r>
              <a:rPr sz="1000" b="1" spc="-9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25" dirty="0">
                <a:solidFill>
                  <a:srgbClr val="333333"/>
                </a:solidFill>
                <a:latin typeface="Lucida Sans"/>
                <a:cs typeface="Lucida Sans"/>
              </a:rPr>
              <a:t>between</a:t>
            </a:r>
            <a:r>
              <a:rPr sz="1000" b="1" spc="-90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20" dirty="0">
                <a:solidFill>
                  <a:srgbClr val="333333"/>
                </a:solidFill>
                <a:latin typeface="Lucida Sans"/>
                <a:cs typeface="Lucida Sans"/>
              </a:rPr>
              <a:t>Free</a:t>
            </a:r>
            <a:r>
              <a:rPr sz="1000" b="1" spc="-9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60" dirty="0">
                <a:solidFill>
                  <a:srgbClr val="333333"/>
                </a:solidFill>
                <a:latin typeface="Lucida Sans"/>
                <a:cs typeface="Lucida Sans"/>
              </a:rPr>
              <a:t>Cash</a:t>
            </a:r>
            <a:r>
              <a:rPr sz="1000" b="1" spc="-9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30" dirty="0">
                <a:solidFill>
                  <a:srgbClr val="333333"/>
                </a:solidFill>
                <a:latin typeface="Lucida Sans"/>
                <a:cs typeface="Lucida Sans"/>
              </a:rPr>
              <a:t>Flow</a:t>
            </a:r>
            <a:r>
              <a:rPr sz="1000" b="1" spc="-90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40" dirty="0">
                <a:solidFill>
                  <a:srgbClr val="333333"/>
                </a:solidFill>
                <a:latin typeface="Lucida Sans"/>
                <a:cs typeface="Lucida Sans"/>
              </a:rPr>
              <a:t>condition</a:t>
            </a:r>
            <a:r>
              <a:rPr sz="1000" b="1" spc="-9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45" dirty="0">
                <a:solidFill>
                  <a:srgbClr val="333333"/>
                </a:solidFill>
                <a:latin typeface="Lucida Sans"/>
                <a:cs typeface="Lucida Sans"/>
              </a:rPr>
              <a:t>and</a:t>
            </a:r>
            <a:r>
              <a:rPr sz="1000" b="1" spc="-90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25" dirty="0">
                <a:solidFill>
                  <a:srgbClr val="333333"/>
                </a:solidFill>
                <a:latin typeface="Lucida Sans"/>
                <a:cs typeface="Lucida Sans"/>
              </a:rPr>
              <a:t>post-IPO</a:t>
            </a:r>
            <a:r>
              <a:rPr sz="1000" b="1" spc="-9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30" dirty="0">
                <a:solidFill>
                  <a:srgbClr val="333333"/>
                </a:solidFill>
                <a:latin typeface="Lucida Sans"/>
                <a:cs typeface="Lucida Sans"/>
              </a:rPr>
              <a:t>returns?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46800" y="2187223"/>
            <a:ext cx="44005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-20" dirty="0">
                <a:solidFill>
                  <a:srgbClr val="666666"/>
                </a:solidFill>
                <a:latin typeface="Lucida Sans"/>
                <a:cs typeface="Lucida Sans"/>
              </a:rPr>
              <a:t>Negative</a:t>
            </a:r>
            <a:endParaRPr sz="75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64241" y="2187223"/>
            <a:ext cx="39560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666666"/>
                </a:solidFill>
                <a:latin typeface="Lucida Sans"/>
                <a:cs typeface="Lucida Sans"/>
              </a:rPr>
              <a:t>P</a:t>
            </a:r>
            <a:r>
              <a:rPr sz="750" b="1" spc="-45" dirty="0">
                <a:solidFill>
                  <a:srgbClr val="666666"/>
                </a:solidFill>
                <a:latin typeface="Lucida Sans"/>
                <a:cs typeface="Lucida Sans"/>
              </a:rPr>
              <a:t>os</a:t>
            </a:r>
            <a:r>
              <a:rPr sz="750" b="1" spc="-25" dirty="0">
                <a:solidFill>
                  <a:srgbClr val="666666"/>
                </a:solidFill>
                <a:latin typeface="Lucida Sans"/>
                <a:cs typeface="Lucida Sans"/>
              </a:rPr>
              <a:t>i</a:t>
            </a:r>
            <a:r>
              <a:rPr sz="750" b="1" spc="20" dirty="0">
                <a:solidFill>
                  <a:srgbClr val="666666"/>
                </a:solidFill>
                <a:latin typeface="Lucida Sans"/>
                <a:cs typeface="Lucida Sans"/>
              </a:rPr>
              <a:t>t</a:t>
            </a:r>
            <a:r>
              <a:rPr sz="750" b="1" spc="-25" dirty="0">
                <a:solidFill>
                  <a:srgbClr val="666666"/>
                </a:solidFill>
                <a:latin typeface="Lucida Sans"/>
                <a:cs typeface="Lucida Sans"/>
              </a:rPr>
              <a:t>i</a:t>
            </a:r>
            <a:r>
              <a:rPr sz="750" b="1" spc="-40" dirty="0">
                <a:solidFill>
                  <a:srgbClr val="666666"/>
                </a:solidFill>
                <a:latin typeface="Lucida Sans"/>
                <a:cs typeface="Lucida Sans"/>
              </a:rPr>
              <a:t>v</a:t>
            </a:r>
            <a:r>
              <a:rPr sz="750" b="1" spc="-20" dirty="0">
                <a:solidFill>
                  <a:srgbClr val="666666"/>
                </a:solidFill>
                <a:latin typeface="Lucida Sans"/>
                <a:cs typeface="Lucida Sans"/>
              </a:rPr>
              <a:t>e</a:t>
            </a:r>
            <a:endParaRPr sz="75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1843" y="3284466"/>
            <a:ext cx="44005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-20" dirty="0">
                <a:solidFill>
                  <a:srgbClr val="666666"/>
                </a:solidFill>
                <a:latin typeface="Lucida Sans"/>
                <a:cs typeface="Lucida Sans"/>
              </a:rPr>
              <a:t>Negative</a:t>
            </a:r>
            <a:endParaRPr sz="750"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6282" y="5325690"/>
            <a:ext cx="39560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666666"/>
                </a:solidFill>
                <a:latin typeface="Lucida Sans"/>
                <a:cs typeface="Lucida Sans"/>
              </a:rPr>
              <a:t>P</a:t>
            </a:r>
            <a:r>
              <a:rPr sz="750" b="1" spc="-45" dirty="0">
                <a:solidFill>
                  <a:srgbClr val="666666"/>
                </a:solidFill>
                <a:latin typeface="Lucida Sans"/>
                <a:cs typeface="Lucida Sans"/>
              </a:rPr>
              <a:t>os</a:t>
            </a:r>
            <a:r>
              <a:rPr sz="750" b="1" spc="-25" dirty="0">
                <a:solidFill>
                  <a:srgbClr val="666666"/>
                </a:solidFill>
                <a:latin typeface="Lucida Sans"/>
                <a:cs typeface="Lucida Sans"/>
              </a:rPr>
              <a:t>i</a:t>
            </a:r>
            <a:r>
              <a:rPr sz="750" b="1" spc="20" dirty="0">
                <a:solidFill>
                  <a:srgbClr val="666666"/>
                </a:solidFill>
                <a:latin typeface="Lucida Sans"/>
                <a:cs typeface="Lucida Sans"/>
              </a:rPr>
              <a:t>t</a:t>
            </a:r>
            <a:r>
              <a:rPr sz="750" b="1" spc="-25" dirty="0">
                <a:solidFill>
                  <a:srgbClr val="666666"/>
                </a:solidFill>
                <a:latin typeface="Lucida Sans"/>
                <a:cs typeface="Lucida Sans"/>
              </a:rPr>
              <a:t>i</a:t>
            </a:r>
            <a:r>
              <a:rPr sz="750" b="1" spc="-40" dirty="0">
                <a:solidFill>
                  <a:srgbClr val="666666"/>
                </a:solidFill>
                <a:latin typeface="Lucida Sans"/>
                <a:cs typeface="Lucida Sans"/>
              </a:rPr>
              <a:t>v</a:t>
            </a:r>
            <a:r>
              <a:rPr sz="750" b="1" spc="-20" dirty="0">
                <a:solidFill>
                  <a:srgbClr val="666666"/>
                </a:solidFill>
                <a:latin typeface="Lucida Sans"/>
                <a:cs typeface="Lucida Sans"/>
              </a:rPr>
              <a:t>e</a:t>
            </a:r>
            <a:endParaRPr sz="750">
              <a:latin typeface="Lucida Sans"/>
              <a:cs typeface="Lucida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67421" y="328105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36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92189" y="544332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36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79235" y="544332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36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66281" y="544332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36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53327" y="544332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36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69014" y="316810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36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40373" y="544332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36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31050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36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56060" y="316810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36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27420" y="544332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36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18096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36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91278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36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14466" y="544332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36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01512" y="544332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36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88558" y="544332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36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78325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36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75604" y="544332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36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43094" y="316810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36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62638" y="544332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36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30140" y="316810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36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64231" y="533036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36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17186" y="316810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36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51278" y="533036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36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04232" y="316810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36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05143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36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91278" y="316810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36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78325" y="316810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46A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65371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46C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38323" y="533036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46C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92189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46C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25370" y="533036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46C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12416" y="533036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771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99462" y="533036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771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86508" y="533036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87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073542" y="533036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9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60588" y="533036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97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47634" y="533036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979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65371" y="316810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A79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34681" y="533036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A79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21727" y="533036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A7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52417" y="316810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A7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52417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C7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39463" y="316810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C7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26509" y="316810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C7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813555" y="316810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2D8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08773" y="533036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3082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00602" y="316810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358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395819" y="533036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358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39463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358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26509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368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282865" y="533036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398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87648" y="316810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398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169911" y="533036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3A89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056958" y="533036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3B8A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813555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3C8B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74694" y="316810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3C8B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00602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3C8B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61740" y="316810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3E8D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944004" y="533036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3E8D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31050" y="533036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418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718096" y="533036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4491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05143" y="533036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459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92189" y="533036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459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48786" y="316810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469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35833" y="316810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469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379235" y="533036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4793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379235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4793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022879" y="316810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4894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266281" y="533036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4894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153327" y="533036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4995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87648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4A96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040373" y="533036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4B96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927420" y="533036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4D9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474694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4D99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814466" y="533036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4F9A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01512" y="533036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509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588558" y="533036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509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475604" y="533036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529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09925" y="316810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529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362638" y="533036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529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864231" y="521741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529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751278" y="521741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529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638323" y="521741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529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796971" y="316810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529E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525370" y="521741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539F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361740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559F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684017" y="316810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55A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412416" y="521741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57A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248786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57A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266281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57A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135833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57A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299462" y="521741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58A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022879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58A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571064" y="316810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58A2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458110" y="316810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5AA2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345156" y="316810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5AA2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232202" y="316810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5CA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186508" y="521741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5CA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119236" y="316810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5CA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073542" y="521741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5DA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909925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5EA7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960588" y="521741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5FA8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96971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0A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684017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1A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571064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1A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006282" y="316810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1AA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58110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2A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893328" y="316810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3AB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847634" y="521741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3AB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734681" y="521741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3AB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780374" y="316810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4AC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153327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4AC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21727" y="521741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6AC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508773" y="521741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6AC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345156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7AD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395819" y="521741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7AD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282865" y="521741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7AD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169911" y="521741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8AE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056958" y="521741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8AE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944004" y="521741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8A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667421" y="316810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9A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169014" y="305515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9A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040373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9A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831050" y="521741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9A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927420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9A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718096" y="521741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9A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605143" y="521741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9A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492189" y="521741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AB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232202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AB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379235" y="521741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AB0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119236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BB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814466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BB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701512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CB3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056060" y="305515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CB3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943094" y="305515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CB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266281" y="521741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CB4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153327" y="521741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CB4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040373" y="521741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CB4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927420" y="521741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CB4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006282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DB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814466" y="521741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DB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893328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DB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701512" y="521741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DB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830140" y="305515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EB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717186" y="305515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6FB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588558" y="521741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0B8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604232" y="305515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1B8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475604" y="521741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1B8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362638" y="521741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1B8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864231" y="51044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3B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491278" y="305515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3B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751278" y="51044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3B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378325" y="305515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3B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265371" y="305515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3B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638323" y="51044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4BA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588558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4BA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525370" y="51044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4BA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412416" y="51044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4BA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299462" y="51044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5B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186508" y="51044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5B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073542" y="51044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5B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960588" y="51044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5B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152417" y="305515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5B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847634" y="51044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5B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039463" y="305515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5B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734681" y="51044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5B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475604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5B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21727" y="51044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5B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508773" y="51044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6B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395819" y="51044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6B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282865" y="51044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6B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362638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6B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169911" y="51044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6B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056958" y="51044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6B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926509" y="305515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7B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944004" y="51044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7B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831050" y="51044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7B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718096" y="51044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7B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813555" y="305515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7B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605143" y="51044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7B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492189" y="51044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8BE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379235" y="51044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8BE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80374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9C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700602" y="305515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9C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667421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9C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266281" y="51044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9C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169014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9C1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153327" y="51044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9C1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587648" y="305515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AC2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474694" y="305515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AC2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040373" y="51044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AC2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927420" y="51044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AC2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361740" y="305515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BC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248786" y="305515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CC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814466" y="51044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CC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864231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DC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701512" y="51044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DC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588558" y="51044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EC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475604" y="51044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EC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135833" y="305515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EC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362638" y="510446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EC5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022879" y="305515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EC5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909925" y="305515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7EC5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864231" y="499150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0C5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751278" y="499150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0C5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638323" y="499150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0C5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056060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1C6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751278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1C6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638323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1C6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525370" y="499150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1C6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43094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2C7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830140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2C7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796971" y="305515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3C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525370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3C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412416" y="499150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3C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717186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4C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299462" y="499150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4C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684017" y="305515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4C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571064" y="305515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4C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186508" y="499150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4C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604232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5C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491278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5C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458110" y="305515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5C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378325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5CA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345156" y="305515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5CA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073542" y="499150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5CA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960588" y="499150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5CA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847634" y="499150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5CA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232202" y="305515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5C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412416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6C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265371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6C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734681" y="499150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6C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119236" y="305515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6C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21727" y="499150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7C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006282" y="305515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7C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508773" y="499150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7C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395819" y="499150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8CE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282865" y="499150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8CE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152417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8CE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039463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9CE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893328" y="305515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9C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169911" y="499150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9CF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299462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9CF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056958" y="499150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ACF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944004" y="499150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ACF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831050" y="499150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ACF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780374" y="305515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BD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718096" y="499150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DD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667421" y="305515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DD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169014" y="294219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DD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926509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DD0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56060" y="294219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ED1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943094" y="294219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ED1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813555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FD1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605143" y="499150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8FD2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492189" y="499150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0D2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379235" y="499150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0D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830140" y="294219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0D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717186" y="294219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0D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604232" y="294219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0D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186508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1D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266281" y="499150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2D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153327" y="499150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2D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073542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2D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491278" y="294219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2D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378325" y="294219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2D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040373" y="499150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3D3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265371" y="294219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4D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927420" y="499150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4D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814466" y="499150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5D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960588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5D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847634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5D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700602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5D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152417" y="294219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6D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701512" y="499150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6D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3587648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6D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588558" y="499150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6D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475604" y="499150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6D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4039463" y="294219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6D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3474694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6D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3361740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6D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734681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6D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362638" y="499150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7D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621727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7D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864231" y="487855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7D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926509" y="294219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9D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751278" y="487855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9D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813555" y="294219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9D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248786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AD6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638323" y="487855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BD6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525370" y="487855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BD6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700602" y="294219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CD6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412416" y="487855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CD6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587648" y="294219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DD6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299462" y="487855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FD6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186508" y="487855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FD6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073542" y="487855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FD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960588" y="487855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FD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847634" y="487855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FD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3474694" y="294219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FD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3361740" y="294219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9FD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3248786" y="294219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A1D6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3135833" y="294219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A1D6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135833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A3D6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3022879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A3D6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734681" y="487855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A4D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909925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A6D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022879" y="294219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A8D6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909925" y="294219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AAD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508773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ABD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796971" y="294219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ACD6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684017" y="294219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ACD6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621727" y="487855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ADD6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508773" y="487855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AED6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395819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AFD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571064" y="294219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AFD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796971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0D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282865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0D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684017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0D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395819" y="487855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3D6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458110" y="294219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3D6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282865" y="487855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6D6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571064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9D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345156" y="294219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AD6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169911" y="487855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AD6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056958" y="487855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CD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944004" y="487855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CD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458110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DD6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345156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DD6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232202" y="294219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DD6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831050" y="487855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0D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718096" y="487855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0D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232202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1D6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605143" y="487855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3D6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492189" y="487855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5D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119236" y="294219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5D6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379235" y="487855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5D6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119236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5D6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7169911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5D6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6266281" y="487855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6D6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006282" y="294219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6D6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056958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8D6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006282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8D6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944004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8D6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153327" y="487855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AD6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831050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AD6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893328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AD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780374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AD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893328" y="294219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AD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780374" y="294219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CD6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040373" y="487855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CD6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927420" y="487855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DD6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814466" y="487855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ED6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667421" y="294219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ED6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169014" y="28292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0D4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718096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1D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056060" y="28292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2D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701512" y="487855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2D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588558" y="487855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2D2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475604" y="487855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4D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943094" y="28292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5D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362638" y="487855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5D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8864231" y="476559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6C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8751278" y="476559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7C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4830140" y="28292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7C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4717186" y="28292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9C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8638323" y="476559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AC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605143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BC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8525370" y="476559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BC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604232" y="28292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CC9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8412416" y="476559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EC7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667421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FC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8299462" y="476559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FC6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4491278" y="28292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FC6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8186508" y="476559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FC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8073542" y="476559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0C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492189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1C5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7960588" y="476559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1C5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7847634" y="476559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1C5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4378325" y="28292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1C5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734681" y="476559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3C3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169014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AB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056060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BB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4943094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CB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7621727" y="476559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EB8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4265371" y="28292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EB8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7508773" y="476559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FB8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7395819" y="476559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0B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7282865" y="476559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0B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7169911" y="476559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1B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7056958" y="476559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1B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4152417" y="28292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3B5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944004" y="476559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4B5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039463" y="28292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4B5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831050" y="476559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5B4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4830140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5B4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926509" y="28292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6B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718096" y="476559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8A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813555" y="28292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9A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605143" y="476559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9A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3700602" y="28292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AA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587648" y="28292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AAE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492189" y="476559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AAD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3474694" y="28292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DAC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361740" y="28292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DAC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248786" y="28292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CA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135833" y="28292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CA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379235" y="476559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CA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266281" y="476559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CA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3022879" y="28292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CAA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2909925" y="28292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CAA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153327" y="476559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CAA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796971" y="28292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CA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6040373" y="476559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CA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4717186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CA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2684017" y="28292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CA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927420" y="476559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CA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814466" y="476559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CA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5701512" y="476559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CA8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379235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CA8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266281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CA7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588558" y="476559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CA7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6153327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CA7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4604232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CA7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475604" y="476559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CA7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040373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CA7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5362638" y="476559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CA7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2571064" y="28292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CA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5927420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CA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4491278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CA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8864231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CA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4378325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CA3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2458110" y="28292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CA3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8751278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BA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8638323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BA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814466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BA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8525370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BA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2345156" y="28292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B9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2232202" y="28292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B9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5701512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B9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8412416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B9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2119236" y="28292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B9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2006282" y="28292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B9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8299462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B9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8186508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B9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8073542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B9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7960588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B9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588558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B9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7847634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B9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893328" y="28292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B9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7734681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B9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7621727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B9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780374" y="28292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B9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7508773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B9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7395819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B9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667421" y="28292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B9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7282865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A9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7169911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A9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169014" y="27162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A9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056060" y="27162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A9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7056958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A9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944004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A9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831050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A99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4943094" y="27162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A99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4265371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A97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4830140" y="27162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A9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4717186" y="27162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A9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6718096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A9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4604232" y="27162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A95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475604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A9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362638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A9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8864231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A9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6605143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A9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8751278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A9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4491278" y="27162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A9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6492189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9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4378325" y="27162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9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8638323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992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152417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992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265371" y="27162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992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152417" y="27162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992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379235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992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4039463" y="27162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992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8525370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992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4039463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99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3926509" y="27162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99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3813555" y="27162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99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8412416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99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266281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99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3700602" y="27162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99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153327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98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8299462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98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3926509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98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6040373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98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3587648" y="27162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98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8186508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98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3474694" y="27162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98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3813555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98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927420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98E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3361740" y="27162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98E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814466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98E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701512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98E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588558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98D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8073542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98D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475604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88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3248786" y="27162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88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135833" y="27162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88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3022879" y="27162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88A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362638" y="4652645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889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909925" y="27162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889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796971" y="27162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889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3700602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889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8864231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88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8751278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88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2684017" y="27162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88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2571064" y="27162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88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2458110" y="27162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887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2345156" y="27162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887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2232202" y="27162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886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2119236" y="27162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886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7960588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886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7847634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886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8638323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886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2006282" y="27162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88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7734681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885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893328" y="27162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885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780374" y="27162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885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8525370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88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8412416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88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667421" y="271628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88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5169014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88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5056060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88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943094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88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830140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88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8299462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781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717186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78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3587648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78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8186508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77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604232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77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491278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77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8073542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77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7621727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77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7960588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7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378325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67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265371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67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4152417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678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7847634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67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7508773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67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039463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676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3926509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676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3813555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67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7395819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67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7734681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67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7621727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57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3700602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574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3474694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573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3361740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573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7282865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573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7508773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571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3248786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57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3587648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57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7395819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57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7282865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56E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7169911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46E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7169911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46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7056958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46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6944004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46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6831050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46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6718096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46B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3474694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46A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6605143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46A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3361740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46A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3248786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46A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6492189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4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6379235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46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6266281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46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3135833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368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3022879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368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2909925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36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153327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163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6040373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163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5927420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16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2796971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16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2684017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16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3135833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161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5814466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06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2571064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06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5701512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06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2458110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06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3022879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0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7056958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05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2909925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05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2345156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05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2232202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F05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6944004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F5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5588558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F5D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6831050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F5C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2119236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F5C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2006282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F5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5475604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E5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5362638" y="453969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E5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1893328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E5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2796971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E5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780374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E5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8864231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E57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8751278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E56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2684017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E56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6718096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D54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6605143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C52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2571064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C52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6492189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B52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8638323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B5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8525370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B5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8412416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B5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1667421" y="26033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B5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5169014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B5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8299462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B4F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8186508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B4F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8073542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B4F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7960588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A4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7847634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94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2458110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94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7734681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94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6379235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94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7621727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74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7508773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7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2345156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64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6266281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44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056060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44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6153327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44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4943094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44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7395819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34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4830140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34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4717186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34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4604232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24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7282865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13D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4491278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1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4378325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03B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7169911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E03B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7056958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F3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6944004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F3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6831050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F3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4265371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F3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2232202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F38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6718096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E38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4152417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E37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6605143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C35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6492189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C35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4039463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C35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3926509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C34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6040373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C34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3813555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B33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6379235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B33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6266281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A30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3700602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930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3587648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930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3474694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930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3361740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72F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6153327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62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3248786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52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6040373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52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927420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32C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3135833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22B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814466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22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927420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22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3022879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22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2909925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D22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2119236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F27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2796971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F2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2684017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F2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2571064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E24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5701512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E24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2458110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E24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814466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E24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2006282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D23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2345156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C2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2232202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C2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2119236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C2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1893328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A2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2006282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921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1893328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71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1780374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61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1667421" y="249038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51E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5169014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51E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5056060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31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5701512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21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4943094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21B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780374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21B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4830140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11B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4717186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C018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5588558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D1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4604232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D1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4491278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D1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4378325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C1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5588558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B1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4265371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B1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4152417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A1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4039463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815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3926509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815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3813555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815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667421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815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3700602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815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3587648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815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3474694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71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3361740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71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3248786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61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3135833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61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3022879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41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5475604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31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2909925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31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2796971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11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2684017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11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2571064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01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2458110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01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5475604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B01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2345156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AF12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2232202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AE12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5362638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AE12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2119236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AE12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2006282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AD12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5362638" y="442673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AD12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1893328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AD12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1780374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AD12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1667421" y="2377427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0" y="0"/>
                </a:moveTo>
                <a:lnTo>
                  <a:pt x="80683" y="0"/>
                </a:lnTo>
                <a:lnTo>
                  <a:pt x="80683" y="80683"/>
                </a:lnTo>
                <a:lnTo>
                  <a:pt x="0" y="80683"/>
                </a:lnTo>
                <a:lnTo>
                  <a:pt x="0" y="0"/>
                </a:lnTo>
                <a:close/>
              </a:path>
            </a:pathLst>
          </a:custGeom>
          <a:solidFill>
            <a:srgbClr val="AD123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31" name="object 731"/>
          <p:cNvGraphicFramePr>
            <a:graphicFrameLocks noGrp="1"/>
          </p:cNvGraphicFramePr>
          <p:nvPr/>
        </p:nvGraphicFramePr>
        <p:xfrm>
          <a:off x="1614984" y="2324982"/>
          <a:ext cx="7389494" cy="4090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3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9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806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509">
                <a:tc>
                  <a:txBody>
                    <a:bodyPr/>
                    <a:lstStyle/>
                    <a:p>
                      <a:pPr marL="64135">
                        <a:lnSpc>
                          <a:spcPts val="760"/>
                        </a:lnSpc>
                        <a:spcBef>
                          <a:spcPts val="570"/>
                        </a:spcBef>
                      </a:pPr>
                      <a:r>
                        <a:rPr sz="700" b="1" spc="-30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Average:</a:t>
                      </a:r>
                      <a:r>
                        <a:rPr sz="700" b="1" spc="-114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E05658"/>
                          </a:solidFill>
                          <a:latin typeface="Lucida Sans"/>
                          <a:cs typeface="Lucida Sans"/>
                        </a:rPr>
                        <a:t>-13.75%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72390" marB="0">
                    <a:lnL w="9525">
                      <a:solidFill>
                        <a:srgbClr val="D3D3D3"/>
                      </a:solidFill>
                      <a:prstDash val="solid"/>
                    </a:lnL>
                    <a:solidFill>
                      <a:srgbClr val="F9F9F9">
                        <a:alpha val="50588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760"/>
                        </a:lnSpc>
                        <a:spcBef>
                          <a:spcPts val="570"/>
                        </a:spcBef>
                      </a:pPr>
                      <a:r>
                        <a:rPr sz="700" b="1" spc="-30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Average:</a:t>
                      </a:r>
                      <a:r>
                        <a:rPr sz="700" b="1" spc="-114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b="1" dirty="0">
                          <a:solidFill>
                            <a:srgbClr val="E05658"/>
                          </a:solidFill>
                          <a:latin typeface="Lucida Sans"/>
                          <a:cs typeface="Lucida Sans"/>
                        </a:rPr>
                        <a:t>-8.21%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72390" marB="0">
                    <a:lnL w="9525">
                      <a:solidFill>
                        <a:srgbClr val="D3D3D3"/>
                      </a:solidFill>
                      <a:prstDash val="solid"/>
                    </a:lnL>
                    <a:solidFill>
                      <a:srgbClr val="F9F9F9">
                        <a:alpha val="50588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017">
                <a:tc>
                  <a:txBody>
                    <a:bodyPr/>
                    <a:lstStyle/>
                    <a:p>
                      <a:pPr marL="64135">
                        <a:lnSpc>
                          <a:spcPts val="790"/>
                        </a:lnSpc>
                        <a:spcBef>
                          <a:spcPts val="30"/>
                        </a:spcBef>
                      </a:pPr>
                      <a:r>
                        <a:rPr sz="700" b="1" spc="-20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Median:</a:t>
                      </a:r>
                      <a:r>
                        <a:rPr sz="700" b="1" spc="-100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E05658"/>
                          </a:solidFill>
                          <a:latin typeface="Lucida Sans"/>
                          <a:cs typeface="Lucida Sans"/>
                        </a:rPr>
                        <a:t>-17.82%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3810" marB="0">
                    <a:lnL w="9525">
                      <a:solidFill>
                        <a:srgbClr val="D3D3D3"/>
                      </a:solidFill>
                      <a:prstDash val="solid"/>
                    </a:lnL>
                    <a:solidFill>
                      <a:srgbClr val="F9F9F9">
                        <a:alpha val="5058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790"/>
                        </a:lnSpc>
                        <a:spcBef>
                          <a:spcPts val="30"/>
                        </a:spcBef>
                      </a:pPr>
                      <a:r>
                        <a:rPr sz="700" b="1" spc="-20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Median:</a:t>
                      </a:r>
                      <a:r>
                        <a:rPr sz="700" b="1" spc="-100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E05658"/>
                          </a:solidFill>
                          <a:latin typeface="Lucida Sans"/>
                          <a:cs typeface="Lucida Sans"/>
                        </a:rPr>
                        <a:t>-11.78%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3810" marB="0">
                    <a:lnL w="9525">
                      <a:solidFill>
                        <a:srgbClr val="D3D3D3"/>
                      </a:solidFill>
                      <a:prstDash val="solid"/>
                    </a:lnL>
                    <a:solidFill>
                      <a:srgbClr val="F9F9F9">
                        <a:alpha val="5058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055">
                <a:tc>
                  <a:txBody>
                    <a:bodyPr/>
                    <a:lstStyle/>
                    <a:p>
                      <a:pPr marL="64135">
                        <a:lnSpc>
                          <a:spcPts val="790"/>
                        </a:lnSpc>
                        <a:spcBef>
                          <a:spcPts val="60"/>
                        </a:spcBef>
                      </a:pPr>
                      <a:r>
                        <a:rPr sz="700" b="1" spc="-25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Standard Deviation:</a:t>
                      </a:r>
                      <a:r>
                        <a:rPr sz="700" b="1" spc="-130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b="1" spc="-15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0.71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7620" marB="0">
                    <a:lnL w="9525">
                      <a:solidFill>
                        <a:srgbClr val="D3D3D3"/>
                      </a:solidFill>
                      <a:prstDash val="solid"/>
                    </a:lnL>
                    <a:solidFill>
                      <a:srgbClr val="F9F9F9">
                        <a:alpha val="5058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790"/>
                        </a:lnSpc>
                        <a:spcBef>
                          <a:spcPts val="60"/>
                        </a:spcBef>
                      </a:pPr>
                      <a:r>
                        <a:rPr sz="700" b="1" spc="-25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Standard Deviation:</a:t>
                      </a:r>
                      <a:r>
                        <a:rPr sz="700" b="1" spc="-130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b="1" spc="-15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0.48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7620" marB="0">
                    <a:lnL w="9525">
                      <a:solidFill>
                        <a:srgbClr val="D3D3D3"/>
                      </a:solidFill>
                      <a:prstDash val="solid"/>
                    </a:lnL>
                    <a:solidFill>
                      <a:srgbClr val="F9F9F9">
                        <a:alpha val="5058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667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b="1" spc="-45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Count </a:t>
                      </a:r>
                      <a:r>
                        <a:rPr sz="700" b="1" spc="-30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of </a:t>
                      </a:r>
                      <a:r>
                        <a:rPr sz="700" b="1" spc="-20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Securities:</a:t>
                      </a:r>
                      <a:r>
                        <a:rPr sz="700" b="1" spc="-155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b="1" spc="-35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262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7620" marB="0">
                    <a:lnL w="9525">
                      <a:solidFill>
                        <a:srgbClr val="D3D3D3"/>
                      </a:solidFill>
                      <a:prstDash val="solid"/>
                    </a:lnL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F9F9F9">
                        <a:alpha val="5058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b="1" spc="-45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Count </a:t>
                      </a:r>
                      <a:r>
                        <a:rPr sz="700" b="1" spc="-30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of </a:t>
                      </a:r>
                      <a:r>
                        <a:rPr sz="700" b="1" spc="-20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Securities:</a:t>
                      </a:r>
                      <a:r>
                        <a:rPr sz="700" b="1" spc="-155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b="1" spc="-35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79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7620" marB="0">
                    <a:lnL w="9525">
                      <a:solidFill>
                        <a:srgbClr val="D3D3D3"/>
                      </a:solidFill>
                      <a:prstDash val="solid"/>
                    </a:lnL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F9F9F9">
                        <a:alpha val="5058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99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509">
                <a:tc>
                  <a:txBody>
                    <a:bodyPr/>
                    <a:lstStyle/>
                    <a:p>
                      <a:pPr marL="64135">
                        <a:lnSpc>
                          <a:spcPts val="760"/>
                        </a:lnSpc>
                        <a:spcBef>
                          <a:spcPts val="570"/>
                        </a:spcBef>
                      </a:pPr>
                      <a:r>
                        <a:rPr sz="700" b="1" spc="-30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Average:</a:t>
                      </a:r>
                      <a:r>
                        <a:rPr sz="700" b="1" spc="-114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b="1" dirty="0">
                          <a:solidFill>
                            <a:srgbClr val="58A04F"/>
                          </a:solidFill>
                          <a:latin typeface="Lucida Sans"/>
                          <a:cs typeface="Lucida Sans"/>
                        </a:rPr>
                        <a:t>6.59%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72390" marB="0">
                    <a:lnL w="9525">
                      <a:solidFill>
                        <a:srgbClr val="D3D3D3"/>
                      </a:solidFill>
                      <a:prstDash val="solid"/>
                    </a:lnL>
                    <a:solidFill>
                      <a:srgbClr val="F9F9F9">
                        <a:alpha val="50588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760"/>
                        </a:lnSpc>
                        <a:spcBef>
                          <a:spcPts val="570"/>
                        </a:spcBef>
                      </a:pPr>
                      <a:r>
                        <a:rPr sz="700" b="1" spc="-30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Average:</a:t>
                      </a:r>
                      <a:r>
                        <a:rPr sz="700" b="1" spc="-114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58A04F"/>
                          </a:solidFill>
                          <a:latin typeface="Lucida Sans"/>
                          <a:cs typeface="Lucida Sans"/>
                        </a:rPr>
                        <a:t>10.66%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72390" marB="0">
                    <a:lnL w="9525">
                      <a:solidFill>
                        <a:srgbClr val="D3D3D3"/>
                      </a:solidFill>
                      <a:prstDash val="solid"/>
                    </a:lnL>
                    <a:solidFill>
                      <a:srgbClr val="F9F9F9">
                        <a:alpha val="50588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7017">
                <a:tc>
                  <a:txBody>
                    <a:bodyPr/>
                    <a:lstStyle/>
                    <a:p>
                      <a:pPr marL="64135">
                        <a:lnSpc>
                          <a:spcPts val="790"/>
                        </a:lnSpc>
                        <a:spcBef>
                          <a:spcPts val="30"/>
                        </a:spcBef>
                      </a:pPr>
                      <a:r>
                        <a:rPr sz="700" b="1" spc="-20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Median:</a:t>
                      </a:r>
                      <a:r>
                        <a:rPr sz="700" b="1" spc="-100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b="1" dirty="0">
                          <a:solidFill>
                            <a:srgbClr val="58A04F"/>
                          </a:solidFill>
                          <a:latin typeface="Lucida Sans"/>
                          <a:cs typeface="Lucida Sans"/>
                        </a:rPr>
                        <a:t>7.35%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3810" marB="0">
                    <a:lnL w="9525">
                      <a:solidFill>
                        <a:srgbClr val="D3D3D3"/>
                      </a:solidFill>
                      <a:prstDash val="solid"/>
                    </a:lnL>
                    <a:solidFill>
                      <a:srgbClr val="F9F9F9">
                        <a:alpha val="5058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790"/>
                        </a:lnSpc>
                        <a:spcBef>
                          <a:spcPts val="30"/>
                        </a:spcBef>
                      </a:pPr>
                      <a:r>
                        <a:rPr sz="700" b="1" spc="-20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Median:</a:t>
                      </a:r>
                      <a:r>
                        <a:rPr sz="700" b="1" spc="-100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b="1" dirty="0">
                          <a:solidFill>
                            <a:srgbClr val="58A04F"/>
                          </a:solidFill>
                          <a:latin typeface="Lucida Sans"/>
                          <a:cs typeface="Lucida Sans"/>
                        </a:rPr>
                        <a:t>8.16%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3810" marB="0">
                    <a:lnL w="9525">
                      <a:solidFill>
                        <a:srgbClr val="D3D3D3"/>
                      </a:solidFill>
                      <a:prstDash val="solid"/>
                    </a:lnL>
                    <a:solidFill>
                      <a:srgbClr val="F9F9F9">
                        <a:alpha val="5058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055">
                <a:tc>
                  <a:txBody>
                    <a:bodyPr/>
                    <a:lstStyle/>
                    <a:p>
                      <a:pPr marL="64135">
                        <a:lnSpc>
                          <a:spcPts val="790"/>
                        </a:lnSpc>
                        <a:spcBef>
                          <a:spcPts val="60"/>
                        </a:spcBef>
                      </a:pPr>
                      <a:r>
                        <a:rPr sz="700" b="1" spc="-25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Standard Deviation:</a:t>
                      </a:r>
                      <a:r>
                        <a:rPr sz="700" b="1" spc="-130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b="1" spc="-15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0.45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7620" marB="0">
                    <a:lnL w="9525">
                      <a:solidFill>
                        <a:srgbClr val="D3D3D3"/>
                      </a:solidFill>
                      <a:prstDash val="solid"/>
                    </a:lnL>
                    <a:solidFill>
                      <a:srgbClr val="F9F9F9">
                        <a:alpha val="5058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790"/>
                        </a:lnSpc>
                        <a:spcBef>
                          <a:spcPts val="60"/>
                        </a:spcBef>
                      </a:pPr>
                      <a:r>
                        <a:rPr sz="700" b="1" spc="-25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Standard Deviation:</a:t>
                      </a:r>
                      <a:r>
                        <a:rPr sz="700" b="1" spc="-130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b="1" spc="-15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0.55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7620" marB="0">
                    <a:lnL w="9525">
                      <a:solidFill>
                        <a:srgbClr val="D3D3D3"/>
                      </a:solidFill>
                      <a:prstDash val="solid"/>
                    </a:lnL>
                    <a:solidFill>
                      <a:srgbClr val="F9F9F9">
                        <a:alpha val="5058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667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b="1" spc="-45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Count </a:t>
                      </a:r>
                      <a:r>
                        <a:rPr sz="700" b="1" spc="-30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of </a:t>
                      </a:r>
                      <a:r>
                        <a:rPr sz="700" b="1" spc="-20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Securities:</a:t>
                      </a:r>
                      <a:r>
                        <a:rPr sz="700" b="1" spc="-155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b="1" spc="-35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93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7620" marB="0">
                    <a:lnL w="9525">
                      <a:solidFill>
                        <a:srgbClr val="D3D3D3"/>
                      </a:solidFill>
                      <a:prstDash val="solid"/>
                    </a:lnL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F9F9F9">
                        <a:alpha val="5058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b="1" spc="-45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Count </a:t>
                      </a:r>
                      <a:r>
                        <a:rPr sz="700" b="1" spc="-30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of </a:t>
                      </a:r>
                      <a:r>
                        <a:rPr sz="700" b="1" spc="-20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Securities:</a:t>
                      </a:r>
                      <a:r>
                        <a:rPr sz="700" b="1" spc="-155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b="1" spc="-35" dirty="0">
                          <a:solidFill>
                            <a:srgbClr val="545454"/>
                          </a:solidFill>
                          <a:latin typeface="Lucida Sans"/>
                          <a:cs typeface="Lucida Sans"/>
                        </a:rPr>
                        <a:t>309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7620" marB="0">
                    <a:lnL w="9525">
                      <a:solidFill>
                        <a:srgbClr val="D3D3D3"/>
                      </a:solidFill>
                      <a:prstDash val="solid"/>
                    </a:lnL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F9F9F9">
                        <a:alpha val="5058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32" name="object 732"/>
          <p:cNvSpPr txBox="1"/>
          <p:nvPr/>
        </p:nvSpPr>
        <p:spPr>
          <a:xfrm>
            <a:off x="702575" y="1215321"/>
            <a:ext cx="3695700" cy="49403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950" b="1" spc="-30" dirty="0">
                <a:solidFill>
                  <a:srgbClr val="333333"/>
                </a:solidFill>
                <a:latin typeface="Lucida Sans"/>
                <a:cs typeface="Lucida Sans"/>
              </a:rPr>
              <a:t>Free</a:t>
            </a:r>
            <a:r>
              <a:rPr sz="950" b="1" spc="-10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50" b="1" spc="-65" dirty="0">
                <a:solidFill>
                  <a:srgbClr val="333333"/>
                </a:solidFill>
                <a:latin typeface="Lucida Sans"/>
                <a:cs typeface="Lucida Sans"/>
              </a:rPr>
              <a:t>Cash</a:t>
            </a:r>
            <a:r>
              <a:rPr sz="950" b="1" spc="-100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50" b="1" spc="-35" dirty="0">
                <a:solidFill>
                  <a:srgbClr val="333333"/>
                </a:solidFill>
                <a:latin typeface="Lucida Sans"/>
                <a:cs typeface="Lucida Sans"/>
              </a:rPr>
              <a:t>Flow</a:t>
            </a:r>
            <a:r>
              <a:rPr sz="950" b="1" spc="-100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50" b="1" spc="-60" dirty="0">
                <a:solidFill>
                  <a:srgbClr val="333333"/>
                </a:solidFill>
                <a:latin typeface="Lucida Sans"/>
                <a:cs typeface="Lucida Sans"/>
              </a:rPr>
              <a:t>Trend</a:t>
            </a:r>
            <a:r>
              <a:rPr sz="950" b="1" spc="-10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50" b="1" spc="-50" dirty="0">
                <a:solidFill>
                  <a:srgbClr val="333333"/>
                </a:solidFill>
                <a:latin typeface="Lucida Sans"/>
                <a:cs typeface="Lucida Sans"/>
              </a:rPr>
              <a:t>and</a:t>
            </a:r>
            <a:r>
              <a:rPr sz="950" b="1" spc="-100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50" b="1" spc="-35" dirty="0">
                <a:solidFill>
                  <a:srgbClr val="333333"/>
                </a:solidFill>
                <a:latin typeface="Lucida Sans"/>
                <a:cs typeface="Lucida Sans"/>
              </a:rPr>
              <a:t>Generation</a:t>
            </a:r>
            <a:r>
              <a:rPr sz="950" b="1" spc="-100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50" b="1" spc="-20" dirty="0">
                <a:solidFill>
                  <a:srgbClr val="333333"/>
                </a:solidFill>
                <a:latin typeface="Lucida Sans"/>
                <a:cs typeface="Lucida Sans"/>
              </a:rPr>
              <a:t>Relate</a:t>
            </a:r>
            <a:r>
              <a:rPr sz="950" b="1" spc="-100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50" b="1" spc="-15" dirty="0">
                <a:solidFill>
                  <a:srgbClr val="333333"/>
                </a:solidFill>
                <a:latin typeface="Lucida Sans"/>
                <a:cs typeface="Lucida Sans"/>
              </a:rPr>
              <a:t>to</a:t>
            </a:r>
            <a:r>
              <a:rPr sz="950" b="1" spc="-10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50" b="1" spc="-20" dirty="0">
                <a:solidFill>
                  <a:srgbClr val="333333"/>
                </a:solidFill>
                <a:latin typeface="Lucida Sans"/>
                <a:cs typeface="Lucida Sans"/>
              </a:rPr>
              <a:t>Post-IPO</a:t>
            </a:r>
            <a:r>
              <a:rPr sz="950" b="1" spc="-100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50" b="1" spc="-35" dirty="0">
                <a:solidFill>
                  <a:srgbClr val="333333"/>
                </a:solidFill>
                <a:latin typeface="Lucida Sans"/>
                <a:cs typeface="Lucida Sans"/>
              </a:rPr>
              <a:t>Returns</a:t>
            </a:r>
            <a:endParaRPr sz="950">
              <a:latin typeface="Lucida Sans"/>
              <a:cs typeface="Lucida Sans"/>
            </a:endParaRPr>
          </a:p>
          <a:p>
            <a:pPr marL="12700" marR="1200150">
              <a:lnSpc>
                <a:spcPct val="119200"/>
              </a:lnSpc>
              <a:spcBef>
                <a:spcPts val="35"/>
              </a:spcBef>
            </a:pPr>
            <a:r>
              <a:rPr sz="800" spc="30" dirty="0">
                <a:solidFill>
                  <a:srgbClr val="333333"/>
                </a:solidFill>
                <a:latin typeface="Arial"/>
                <a:cs typeface="Arial"/>
              </a:rPr>
              <a:t>Stocks</a:t>
            </a:r>
            <a:r>
              <a:rPr sz="800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333333"/>
                </a:solidFill>
                <a:latin typeface="Arial"/>
                <a:cs typeface="Arial"/>
              </a:rPr>
              <a:t>IPO</a:t>
            </a:r>
            <a:r>
              <a:rPr sz="8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spc="50" dirty="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sz="8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spc="60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800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33333"/>
                </a:solidFill>
                <a:latin typeface="Arial"/>
                <a:cs typeface="Arial"/>
              </a:rPr>
              <a:t>U.S.</a:t>
            </a:r>
            <a:r>
              <a:rPr sz="8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333333"/>
                </a:solidFill>
                <a:latin typeface="Arial"/>
                <a:cs typeface="Arial"/>
              </a:rPr>
              <a:t>Exchange,</a:t>
            </a:r>
            <a:r>
              <a:rPr sz="8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spc="85" dirty="0">
                <a:solidFill>
                  <a:srgbClr val="333333"/>
                </a:solidFill>
                <a:latin typeface="Arial"/>
                <a:cs typeface="Arial"/>
              </a:rPr>
              <a:t>Mkt</a:t>
            </a:r>
            <a:r>
              <a:rPr sz="8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33333"/>
                </a:solidFill>
                <a:latin typeface="Arial"/>
                <a:cs typeface="Arial"/>
              </a:rPr>
              <a:t>Cap</a:t>
            </a:r>
            <a:r>
              <a:rPr sz="8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333333"/>
                </a:solidFill>
                <a:latin typeface="Arial"/>
                <a:cs typeface="Arial"/>
              </a:rPr>
              <a:t>&gt;</a:t>
            </a:r>
            <a:r>
              <a:rPr sz="800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spc="30" dirty="0">
                <a:solidFill>
                  <a:srgbClr val="333333"/>
                </a:solidFill>
                <a:latin typeface="Arial"/>
                <a:cs typeface="Arial"/>
              </a:rPr>
              <a:t>1B</a:t>
            </a:r>
            <a:r>
              <a:rPr sz="8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333333"/>
                </a:solidFill>
                <a:latin typeface="Arial"/>
                <a:cs typeface="Arial"/>
              </a:rPr>
              <a:t>USD  </a:t>
            </a:r>
            <a:r>
              <a:rPr sz="800" spc="50" dirty="0">
                <a:solidFill>
                  <a:srgbClr val="333333"/>
                </a:solidFill>
                <a:latin typeface="Arial"/>
                <a:cs typeface="Arial"/>
              </a:rPr>
              <a:t>05/1995 </a:t>
            </a:r>
            <a:r>
              <a:rPr sz="800" spc="8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800" spc="-1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spc="50" dirty="0">
                <a:solidFill>
                  <a:srgbClr val="333333"/>
                </a:solidFill>
                <a:latin typeface="Arial"/>
                <a:cs typeface="Arial"/>
              </a:rPr>
              <a:t>03/2019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733" name="object 733"/>
          <p:cNvSpPr txBox="1"/>
          <p:nvPr/>
        </p:nvSpPr>
        <p:spPr>
          <a:xfrm>
            <a:off x="7915621" y="1824155"/>
            <a:ext cx="1090930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71830" algn="l"/>
              </a:tabLst>
            </a:pPr>
            <a:r>
              <a:rPr sz="750" spc="20" dirty="0">
                <a:solidFill>
                  <a:srgbClr val="333333"/>
                </a:solidFill>
                <a:latin typeface="Arial"/>
                <a:cs typeface="Arial"/>
              </a:rPr>
              <a:t>-100.00%	</a:t>
            </a:r>
            <a:r>
              <a:rPr sz="750" spc="25" dirty="0">
                <a:solidFill>
                  <a:srgbClr val="333333"/>
                </a:solidFill>
                <a:latin typeface="Arial"/>
                <a:cs typeface="Arial"/>
              </a:rPr>
              <a:t>100.00%</a:t>
            </a:r>
            <a:endParaRPr sz="750">
              <a:latin typeface="Arial"/>
              <a:cs typeface="Arial"/>
            </a:endParaRPr>
          </a:p>
        </p:txBody>
      </p:sp>
      <p:sp>
        <p:nvSpPr>
          <p:cNvPr id="734" name="object 734"/>
          <p:cNvSpPr txBox="1"/>
          <p:nvPr/>
        </p:nvSpPr>
        <p:spPr>
          <a:xfrm>
            <a:off x="7883349" y="1533701"/>
            <a:ext cx="80454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-15" dirty="0">
                <a:solidFill>
                  <a:srgbClr val="333333"/>
                </a:solidFill>
                <a:latin typeface="Verdana"/>
                <a:cs typeface="Verdana"/>
              </a:rPr>
              <a:t>Next</a:t>
            </a:r>
            <a:r>
              <a:rPr sz="750" spc="-13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750" dirty="0">
                <a:solidFill>
                  <a:srgbClr val="333333"/>
                </a:solidFill>
                <a:latin typeface="Verdana"/>
                <a:cs typeface="Verdana"/>
              </a:rPr>
              <a:t>12M</a:t>
            </a:r>
            <a:r>
              <a:rPr sz="750" spc="-12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750" spc="-10" dirty="0">
                <a:solidFill>
                  <a:srgbClr val="333333"/>
                </a:solidFill>
                <a:latin typeface="Verdana"/>
                <a:cs typeface="Verdana"/>
              </a:rPr>
              <a:t>Return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735" name="object 735"/>
          <p:cNvSpPr/>
          <p:nvPr/>
        </p:nvSpPr>
        <p:spPr>
          <a:xfrm>
            <a:off x="7928317" y="1691627"/>
            <a:ext cx="24765" cy="121285"/>
          </a:xfrm>
          <a:custGeom>
            <a:avLst/>
            <a:gdLst/>
            <a:ahLst/>
            <a:cxnLst/>
            <a:rect l="l" t="t" r="r" b="b"/>
            <a:pathLst>
              <a:path w="24765" h="121285">
                <a:moveTo>
                  <a:pt x="0" y="121018"/>
                </a:moveTo>
                <a:lnTo>
                  <a:pt x="24206" y="121018"/>
                </a:lnTo>
                <a:lnTo>
                  <a:pt x="24206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AD12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7944459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AF1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7952523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B31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7960588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B61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7968665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B815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7976730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BB1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7984794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BE18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7992871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C11B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8000936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C41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8009001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C51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8017078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C820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8025142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CA2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8033207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CE24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8041271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D02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8049348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D22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8057413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D42C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8065478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D62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8073555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DA31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8081619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DC34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8089683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DE37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8097748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DF3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8105826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E1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8113890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E24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8121954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E44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8130031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E74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8138096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E848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8146160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EA4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8154225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EB4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8162302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EB52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8170367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ED54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8178431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EE57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8186508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EF5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8194573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F05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8202638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F06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8210702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F163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8218779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F367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8226844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F46A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8234908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F46C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8242986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F57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8251050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F574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8259114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F67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8267179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F67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8275256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F7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8283320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F78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8291385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F883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8299462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F885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8307527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F888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8315591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F88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8323656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F98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8331733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F99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8339797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F992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8347862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FA9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8355939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FA99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8364004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FA9B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8372068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FB9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8380133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FB9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8388210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FBA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8396275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FCA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8404338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FCA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8412416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FCA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8420481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F7B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8428545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EEB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8436623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E7C1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8444686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DFC7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8452751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D6C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8460816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CED6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8468893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C5D6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8476957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BCD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8485022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B4D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8493087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ABD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8501164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A1D6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8509228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99D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8517293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95D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8525370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92D3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8533434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91D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8541499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8ED1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8549576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8ACF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8557641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87C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8565705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85CA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8573769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84C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8581847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81C7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8589911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7EC5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8597975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7CC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8606053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7AC2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8614117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79C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8622182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77B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8630246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75B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8638323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73B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8646388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70B8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8654453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6EB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8662530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6CB4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8670594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6BB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8678659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69A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8686724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67AD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8694801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66AC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8702865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62AB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8710930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60A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8719007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5FA7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8727071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5DA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8735136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5BA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8743200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58A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8751278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559F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8759342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539E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8767406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519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8775483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4F9A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8783548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4D9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8791612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4995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8799677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4793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8807754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469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8815819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4391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8823883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418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8831960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3E8D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8840025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3B8A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8848090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398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8856167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378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8864231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358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8872296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3384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8880361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2F82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8888438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2D8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8896502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2C7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8904566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2C7B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8912644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2B7A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8920708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2A79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8928772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297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8936837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287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8944914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2774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8952979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2771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8961043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256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8969120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256D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8977185" y="1691627"/>
            <a:ext cx="16510" cy="121285"/>
          </a:xfrm>
          <a:custGeom>
            <a:avLst/>
            <a:gdLst/>
            <a:ahLst/>
            <a:cxnLst/>
            <a:rect l="l" t="t" r="r" b="b"/>
            <a:pathLst>
              <a:path w="16509" h="121285">
                <a:moveTo>
                  <a:pt x="0" y="121018"/>
                </a:moveTo>
                <a:lnTo>
                  <a:pt x="16141" y="121018"/>
                </a:lnTo>
                <a:lnTo>
                  <a:pt x="16141" y="0"/>
                </a:lnTo>
                <a:lnTo>
                  <a:pt x="0" y="0"/>
                </a:lnTo>
                <a:lnTo>
                  <a:pt x="0" y="121018"/>
                </a:lnTo>
                <a:close/>
              </a:path>
            </a:pathLst>
          </a:custGeom>
          <a:solidFill>
            <a:srgbClr val="246C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8989282" y="1691627"/>
            <a:ext cx="0" cy="121285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0"/>
                </a:moveTo>
                <a:lnTo>
                  <a:pt x="0" y="121018"/>
                </a:lnTo>
              </a:path>
            </a:pathLst>
          </a:custGeom>
          <a:ln w="8064">
            <a:solidFill>
              <a:srgbClr val="2369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7928321" y="1691629"/>
            <a:ext cx="1065530" cy="121285"/>
          </a:xfrm>
          <a:custGeom>
            <a:avLst/>
            <a:gdLst/>
            <a:ahLst/>
            <a:cxnLst/>
            <a:rect l="l" t="t" r="r" b="b"/>
            <a:pathLst>
              <a:path w="1065529" h="121285">
                <a:moveTo>
                  <a:pt x="0" y="0"/>
                </a:moveTo>
                <a:lnTo>
                  <a:pt x="1064996" y="0"/>
                </a:lnTo>
                <a:lnTo>
                  <a:pt x="1064996" y="121018"/>
                </a:lnTo>
                <a:lnTo>
                  <a:pt x="0" y="121018"/>
                </a:lnTo>
                <a:lnTo>
                  <a:pt x="0" y="0"/>
                </a:lnTo>
                <a:close/>
              </a:path>
            </a:pathLst>
          </a:custGeom>
          <a:ln w="8064">
            <a:solidFill>
              <a:srgbClr val="ACA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8460821" y="1796515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270"/>
                </a:lnTo>
              </a:path>
            </a:pathLst>
          </a:custGeom>
          <a:ln w="80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 txBox="1"/>
          <p:nvPr/>
        </p:nvSpPr>
        <p:spPr>
          <a:xfrm>
            <a:off x="4785424" y="1824155"/>
            <a:ext cx="107378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-15" dirty="0">
                <a:solidFill>
                  <a:srgbClr val="545454"/>
                </a:solidFill>
                <a:latin typeface="Lucida Sans"/>
                <a:cs typeface="Lucida Sans"/>
              </a:rPr>
              <a:t>Free</a:t>
            </a:r>
            <a:r>
              <a:rPr sz="800" b="1" spc="-204" dirty="0">
                <a:solidFill>
                  <a:srgbClr val="545454"/>
                </a:solidFill>
                <a:latin typeface="Lucida Sans"/>
                <a:cs typeface="Lucida Sans"/>
              </a:rPr>
              <a:t> </a:t>
            </a:r>
            <a:r>
              <a:rPr sz="800" b="1" spc="-45" dirty="0">
                <a:solidFill>
                  <a:srgbClr val="545454"/>
                </a:solidFill>
                <a:latin typeface="Lucida Sans"/>
                <a:cs typeface="Lucida Sans"/>
              </a:rPr>
              <a:t>Cash </a:t>
            </a:r>
            <a:r>
              <a:rPr sz="800" b="1" spc="-20" dirty="0">
                <a:solidFill>
                  <a:srgbClr val="545454"/>
                </a:solidFill>
                <a:latin typeface="Lucida Sans"/>
                <a:cs typeface="Lucida Sans"/>
              </a:rPr>
              <a:t>Flow </a:t>
            </a:r>
            <a:r>
              <a:rPr sz="800" b="1" spc="-40" dirty="0">
                <a:solidFill>
                  <a:srgbClr val="545454"/>
                </a:solidFill>
                <a:latin typeface="Lucida Sans"/>
                <a:cs typeface="Lucida Sans"/>
              </a:rPr>
              <a:t>Trend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869" name="object 869"/>
          <p:cNvSpPr txBox="1"/>
          <p:nvPr/>
        </p:nvSpPr>
        <p:spPr>
          <a:xfrm>
            <a:off x="726794" y="4028826"/>
            <a:ext cx="311785" cy="76390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03505" marR="5080" indent="-91440">
              <a:lnSpc>
                <a:spcPct val="117200"/>
              </a:lnSpc>
              <a:spcBef>
                <a:spcPts val="35"/>
              </a:spcBef>
            </a:pPr>
            <a:r>
              <a:rPr sz="800" b="1" spc="-15" dirty="0">
                <a:solidFill>
                  <a:srgbClr val="545454"/>
                </a:solidFill>
                <a:latin typeface="Lucida Sans"/>
                <a:cs typeface="Lucida Sans"/>
              </a:rPr>
              <a:t>Free </a:t>
            </a:r>
            <a:r>
              <a:rPr sz="800" b="1" spc="-45" dirty="0">
                <a:solidFill>
                  <a:srgbClr val="545454"/>
                </a:solidFill>
                <a:latin typeface="Lucida Sans"/>
                <a:cs typeface="Lucida Sans"/>
              </a:rPr>
              <a:t>Cash</a:t>
            </a:r>
            <a:r>
              <a:rPr sz="800" b="1" spc="-190" dirty="0">
                <a:solidFill>
                  <a:srgbClr val="545454"/>
                </a:solidFill>
                <a:latin typeface="Lucida Sans"/>
                <a:cs typeface="Lucida Sans"/>
              </a:rPr>
              <a:t> </a:t>
            </a:r>
            <a:r>
              <a:rPr sz="800" b="1" spc="-20" dirty="0">
                <a:solidFill>
                  <a:srgbClr val="545454"/>
                </a:solidFill>
                <a:latin typeface="Lucida Sans"/>
                <a:cs typeface="Lucida Sans"/>
              </a:rPr>
              <a:t>Flow  Generation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881" name="object 881"/>
          <p:cNvSpPr txBox="1"/>
          <p:nvPr/>
        </p:nvSpPr>
        <p:spPr>
          <a:xfrm>
            <a:off x="691097" y="6502465"/>
            <a:ext cx="8610600" cy="6915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750" spc="10" dirty="0">
                <a:latin typeface="Arial"/>
                <a:cs typeface="Arial"/>
              </a:rPr>
              <a:t>Source: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20" dirty="0">
                <a:latin typeface="Arial"/>
                <a:cs typeface="Arial"/>
              </a:rPr>
              <a:t>TrimTabs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Asset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Management,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20" dirty="0">
                <a:latin typeface="Arial"/>
                <a:cs typeface="Arial"/>
              </a:rPr>
              <a:t>FactSet</a:t>
            </a:r>
            <a:endParaRPr sz="75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14"/>
              </a:spcBef>
            </a:pPr>
            <a:r>
              <a:rPr sz="750" dirty="0">
                <a:latin typeface="Arial"/>
                <a:cs typeface="Arial"/>
              </a:rPr>
              <a:t>The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equity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universe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is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5" dirty="0">
                <a:latin typeface="Arial"/>
                <a:cs typeface="Arial"/>
              </a:rPr>
              <a:t>constructed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using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all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stocks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75" dirty="0">
                <a:latin typeface="Arial"/>
                <a:cs typeface="Arial"/>
              </a:rPr>
              <a:t>with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a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market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capitalization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larger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than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one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billion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USD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5" dirty="0">
                <a:latin typeface="Arial"/>
                <a:cs typeface="Arial"/>
              </a:rPr>
              <a:t>which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20" dirty="0">
                <a:latin typeface="Arial"/>
                <a:cs typeface="Arial"/>
              </a:rPr>
              <a:t>launched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initial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public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60" dirty="0">
                <a:latin typeface="Arial"/>
                <a:cs typeface="Arial"/>
              </a:rPr>
              <a:t>oﬀering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(IPO)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55" dirty="0">
                <a:latin typeface="Arial"/>
                <a:cs typeface="Arial"/>
              </a:rPr>
              <a:t>from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05/1995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70" dirty="0">
                <a:latin typeface="Arial"/>
                <a:cs typeface="Arial"/>
              </a:rPr>
              <a:t>to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5" dirty="0">
                <a:latin typeface="Arial"/>
                <a:cs typeface="Arial"/>
              </a:rPr>
              <a:t>03/2019.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For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stock</a:t>
            </a:r>
            <a:endParaRPr sz="750">
              <a:latin typeface="Arial"/>
              <a:cs typeface="Arial"/>
            </a:endParaRPr>
          </a:p>
          <a:p>
            <a:pPr marL="12700" marR="5080">
              <a:lnSpc>
                <a:spcPct val="112900"/>
              </a:lnSpc>
              <a:spcBef>
                <a:spcPts val="65"/>
              </a:spcBef>
            </a:pPr>
            <a:r>
              <a:rPr sz="750" spc="50" dirty="0">
                <a:latin typeface="Arial"/>
                <a:cs typeface="Arial"/>
              </a:rPr>
              <a:t>return,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we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use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the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month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20" dirty="0">
                <a:latin typeface="Arial"/>
                <a:cs typeface="Arial"/>
              </a:rPr>
              <a:t>end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date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60" dirty="0">
                <a:latin typeface="Arial"/>
                <a:cs typeface="Arial"/>
              </a:rPr>
              <a:t>after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IPO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as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the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55" dirty="0">
                <a:latin typeface="Arial"/>
                <a:cs typeface="Arial"/>
              </a:rPr>
              <a:t>starting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point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and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look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70" dirty="0">
                <a:latin typeface="Arial"/>
                <a:cs typeface="Arial"/>
              </a:rPr>
              <a:t>at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55" dirty="0">
                <a:latin typeface="Arial"/>
                <a:cs typeface="Arial"/>
              </a:rPr>
              <a:t>forward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one-,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5" dirty="0">
                <a:latin typeface="Arial"/>
                <a:cs typeface="Arial"/>
              </a:rPr>
              <a:t>three-,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six-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and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twelve-month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65" dirty="0">
                <a:latin typeface="Arial"/>
                <a:cs typeface="Arial"/>
              </a:rPr>
              <a:t>total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return.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Free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Cash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Flow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Generation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is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the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latest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reported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ﬁsical  </a:t>
            </a:r>
            <a:r>
              <a:rPr sz="750" spc="35" dirty="0">
                <a:latin typeface="Arial"/>
                <a:cs typeface="Arial"/>
              </a:rPr>
              <a:t>year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Free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Cash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Flow.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Free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Cash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Flow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20" dirty="0">
                <a:latin typeface="Arial"/>
                <a:cs typeface="Arial"/>
              </a:rPr>
              <a:t>Trend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is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calculated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using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least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squares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35" dirty="0">
                <a:latin typeface="Arial"/>
                <a:cs typeface="Arial"/>
              </a:rPr>
              <a:t>polynomial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130" dirty="0">
                <a:latin typeface="Arial"/>
                <a:cs typeface="Arial"/>
              </a:rPr>
              <a:t>ﬁt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on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the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last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three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years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Free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Cash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Flow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55" dirty="0">
                <a:latin typeface="Arial"/>
                <a:cs typeface="Arial"/>
              </a:rPr>
              <a:t>of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the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20" dirty="0">
                <a:latin typeface="Arial"/>
                <a:cs typeface="Arial"/>
              </a:rPr>
              <a:t>company.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750" dirty="0">
                <a:latin typeface="Arial"/>
                <a:cs typeface="Arial"/>
              </a:rPr>
              <a:t>The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hypothetical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portfolios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are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5" dirty="0">
                <a:latin typeface="Arial"/>
                <a:cs typeface="Arial"/>
              </a:rPr>
              <a:t>constructed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in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20" dirty="0">
                <a:latin typeface="Arial"/>
                <a:cs typeface="Arial"/>
              </a:rPr>
              <a:t>an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equally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weighted,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monthly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rebalanced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approach.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They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do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55" dirty="0">
                <a:latin typeface="Arial"/>
                <a:cs typeface="Arial"/>
              </a:rPr>
              <a:t>not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represent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35" dirty="0">
                <a:latin typeface="Arial"/>
                <a:cs typeface="Arial"/>
              </a:rPr>
              <a:t>actual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fund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or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portfolio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performance.</a:t>
            </a:r>
            <a:endParaRPr sz="750">
              <a:latin typeface="Arial"/>
              <a:cs typeface="Arial"/>
            </a:endParaRPr>
          </a:p>
        </p:txBody>
      </p:sp>
      <p:pic>
        <p:nvPicPr>
          <p:cNvPr id="882" name="Picture 881" descr="A close up of a logo&#10;&#10;Description automatically generated">
            <a:extLst>
              <a:ext uri="{FF2B5EF4-FFF2-40B4-BE49-F238E27FC236}">
                <a16:creationId xmlns:a16="http://schemas.microsoft.com/office/drawing/2014/main" id="{3A1C1449-3C49-4F60-88D8-3221447607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89" y="56176"/>
            <a:ext cx="2505392" cy="15658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713" y="519734"/>
            <a:ext cx="4815205" cy="4362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300" b="1" spc="25" dirty="0">
                <a:solidFill>
                  <a:srgbClr val="333333"/>
                </a:solidFill>
                <a:latin typeface="Trebuchet MS"/>
                <a:cs typeface="Trebuchet MS"/>
              </a:rPr>
              <a:t>TrimTabs</a:t>
            </a:r>
            <a:r>
              <a:rPr sz="1300" b="1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333333"/>
                </a:solidFill>
                <a:latin typeface="Trebuchet MS"/>
                <a:cs typeface="Trebuchet MS"/>
              </a:rPr>
              <a:t>Free</a:t>
            </a:r>
            <a:r>
              <a:rPr sz="1300" b="1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300" b="1" spc="45" dirty="0">
                <a:solidFill>
                  <a:srgbClr val="333333"/>
                </a:solidFill>
                <a:latin typeface="Trebuchet MS"/>
                <a:cs typeface="Trebuchet MS"/>
              </a:rPr>
              <a:t>Cash</a:t>
            </a:r>
            <a:r>
              <a:rPr sz="1300" b="1" spc="-11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300" b="1" spc="30" dirty="0">
                <a:solidFill>
                  <a:srgbClr val="333333"/>
                </a:solidFill>
                <a:latin typeface="Trebuchet MS"/>
                <a:cs typeface="Trebuchet MS"/>
              </a:rPr>
              <a:t>Flow</a:t>
            </a:r>
            <a:r>
              <a:rPr sz="1300" b="1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300" b="1" spc="40" dirty="0">
                <a:solidFill>
                  <a:srgbClr val="333333"/>
                </a:solidFill>
                <a:latin typeface="Trebuchet MS"/>
                <a:cs typeface="Trebuchet MS"/>
              </a:rPr>
              <a:t>Investment</a:t>
            </a:r>
            <a:r>
              <a:rPr sz="1300" b="1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1300" b="1" spc="30" dirty="0">
                <a:solidFill>
                  <a:srgbClr val="333333"/>
                </a:solidFill>
                <a:latin typeface="Trebuchet MS"/>
                <a:cs typeface="Trebuchet MS"/>
              </a:rPr>
              <a:t>Research</a:t>
            </a: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b="1" spc="-30" dirty="0">
                <a:solidFill>
                  <a:srgbClr val="333333"/>
                </a:solidFill>
                <a:latin typeface="Lucida Sans"/>
                <a:cs typeface="Lucida Sans"/>
              </a:rPr>
              <a:t>Is</a:t>
            </a:r>
            <a:r>
              <a:rPr sz="1000" b="1" spc="-9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20" dirty="0">
                <a:solidFill>
                  <a:srgbClr val="333333"/>
                </a:solidFill>
                <a:latin typeface="Lucida Sans"/>
                <a:cs typeface="Lucida Sans"/>
              </a:rPr>
              <a:t>there</a:t>
            </a:r>
            <a:r>
              <a:rPr sz="1000" b="1" spc="-9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15" dirty="0">
                <a:solidFill>
                  <a:srgbClr val="333333"/>
                </a:solidFill>
                <a:latin typeface="Lucida Sans"/>
                <a:cs typeface="Lucida Sans"/>
              </a:rPr>
              <a:t>a</a:t>
            </a:r>
            <a:r>
              <a:rPr sz="1000" b="1" spc="-9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35" dirty="0">
                <a:solidFill>
                  <a:srgbClr val="333333"/>
                </a:solidFill>
                <a:latin typeface="Lucida Sans"/>
                <a:cs typeface="Lucida Sans"/>
              </a:rPr>
              <a:t>relationship</a:t>
            </a:r>
            <a:r>
              <a:rPr sz="1000" b="1" spc="-9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25" dirty="0">
                <a:solidFill>
                  <a:srgbClr val="333333"/>
                </a:solidFill>
                <a:latin typeface="Lucida Sans"/>
                <a:cs typeface="Lucida Sans"/>
              </a:rPr>
              <a:t>between</a:t>
            </a:r>
            <a:r>
              <a:rPr sz="1000" b="1" spc="-90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20" dirty="0">
                <a:solidFill>
                  <a:srgbClr val="333333"/>
                </a:solidFill>
                <a:latin typeface="Lucida Sans"/>
                <a:cs typeface="Lucida Sans"/>
              </a:rPr>
              <a:t>Free</a:t>
            </a:r>
            <a:r>
              <a:rPr sz="1000" b="1" spc="-9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60" dirty="0">
                <a:solidFill>
                  <a:srgbClr val="333333"/>
                </a:solidFill>
                <a:latin typeface="Lucida Sans"/>
                <a:cs typeface="Lucida Sans"/>
              </a:rPr>
              <a:t>Cash</a:t>
            </a:r>
            <a:r>
              <a:rPr sz="1000" b="1" spc="-9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30" dirty="0">
                <a:solidFill>
                  <a:srgbClr val="333333"/>
                </a:solidFill>
                <a:latin typeface="Lucida Sans"/>
                <a:cs typeface="Lucida Sans"/>
              </a:rPr>
              <a:t>Flow</a:t>
            </a:r>
            <a:r>
              <a:rPr sz="1000" b="1" spc="-90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40" dirty="0">
                <a:solidFill>
                  <a:srgbClr val="333333"/>
                </a:solidFill>
                <a:latin typeface="Lucida Sans"/>
                <a:cs typeface="Lucida Sans"/>
              </a:rPr>
              <a:t>condition</a:t>
            </a:r>
            <a:r>
              <a:rPr sz="1000" b="1" spc="-9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45" dirty="0">
                <a:solidFill>
                  <a:srgbClr val="333333"/>
                </a:solidFill>
                <a:latin typeface="Lucida Sans"/>
                <a:cs typeface="Lucida Sans"/>
              </a:rPr>
              <a:t>and</a:t>
            </a:r>
            <a:r>
              <a:rPr sz="1000" b="1" spc="-90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25" dirty="0">
                <a:solidFill>
                  <a:srgbClr val="333333"/>
                </a:solidFill>
                <a:latin typeface="Lucida Sans"/>
                <a:cs typeface="Lucida Sans"/>
              </a:rPr>
              <a:t>post-IPO</a:t>
            </a:r>
            <a:r>
              <a:rPr sz="1000" b="1" spc="-9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1000" b="1" spc="-30" dirty="0">
                <a:solidFill>
                  <a:srgbClr val="333333"/>
                </a:solidFill>
                <a:latin typeface="Lucida Sans"/>
                <a:cs typeface="Lucida Sans"/>
              </a:rPr>
              <a:t>returns?</a:t>
            </a:r>
            <a:endParaRPr sz="1000">
              <a:latin typeface="Lucida Sans"/>
              <a:cs typeface="Lucida San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79081" y="1780381"/>
          <a:ext cx="8671557" cy="4639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3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2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1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spc="-3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Name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 marR="19050">
                        <a:lnSpc>
                          <a:spcPct val="112900"/>
                        </a:lnSpc>
                        <a:spcBef>
                          <a:spcPts val="655"/>
                        </a:spcBef>
                      </a:pPr>
                      <a:r>
                        <a:rPr sz="75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Year</a:t>
                      </a:r>
                      <a:r>
                        <a:rPr sz="750" spc="-12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of</a:t>
                      </a:r>
                      <a:r>
                        <a:rPr sz="750" spc="-12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First  </a:t>
                      </a:r>
                      <a:r>
                        <a:rPr sz="750" spc="-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Trading</a:t>
                      </a:r>
                      <a:r>
                        <a:rPr sz="750" spc="-16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2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Date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66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spc="-2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Sector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marR="22225">
                        <a:lnSpc>
                          <a:spcPct val="112900"/>
                        </a:lnSpc>
                        <a:spcBef>
                          <a:spcPts val="655"/>
                        </a:spcBef>
                      </a:pPr>
                      <a:r>
                        <a:rPr sz="750" spc="-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Free</a:t>
                      </a:r>
                      <a:r>
                        <a:rPr sz="750" spc="-14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3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Cash</a:t>
                      </a:r>
                      <a:r>
                        <a:rPr sz="750" spc="-13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Flow  </a:t>
                      </a:r>
                      <a:r>
                        <a:rPr sz="750" spc="-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Generation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marR="84455">
                        <a:lnSpc>
                          <a:spcPct val="112900"/>
                        </a:lnSpc>
                        <a:spcBef>
                          <a:spcPts val="655"/>
                        </a:spcBef>
                      </a:pPr>
                      <a:r>
                        <a:rPr sz="750" spc="-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Free </a:t>
                      </a:r>
                      <a:r>
                        <a:rPr sz="750" spc="-3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Cash  </a:t>
                      </a:r>
                      <a:r>
                        <a:rPr sz="75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Flow</a:t>
                      </a:r>
                      <a:r>
                        <a:rPr sz="750" spc="-17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2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Trend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R w="9525">
                      <a:solidFill>
                        <a:srgbClr val="CACACA"/>
                      </a:solidFill>
                      <a:prstDash val="solid"/>
                    </a:lnR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4" marR="195580" indent="-34290">
                        <a:lnSpc>
                          <a:spcPct val="112900"/>
                        </a:lnSpc>
                        <a:spcBef>
                          <a:spcPts val="655"/>
                        </a:spcBef>
                      </a:pPr>
                      <a:r>
                        <a:rPr sz="750" spc="-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Next</a:t>
                      </a:r>
                      <a:r>
                        <a:rPr sz="750" spc="-17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1M  </a:t>
                      </a:r>
                      <a:r>
                        <a:rPr sz="75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Return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L w="9525">
                      <a:solidFill>
                        <a:srgbClr val="CACACA"/>
                      </a:solidFill>
                      <a:prstDash val="solid"/>
                    </a:lnL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4" marR="195580" indent="-34290">
                        <a:lnSpc>
                          <a:spcPct val="112900"/>
                        </a:lnSpc>
                        <a:spcBef>
                          <a:spcPts val="655"/>
                        </a:spcBef>
                      </a:pPr>
                      <a:r>
                        <a:rPr sz="750" spc="-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Next</a:t>
                      </a:r>
                      <a:r>
                        <a:rPr sz="750" spc="-17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3M  </a:t>
                      </a:r>
                      <a:r>
                        <a:rPr sz="75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Return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 marR="191770" indent="-34290">
                        <a:lnSpc>
                          <a:spcPct val="112900"/>
                        </a:lnSpc>
                        <a:spcBef>
                          <a:spcPts val="655"/>
                        </a:spcBef>
                      </a:pPr>
                      <a:r>
                        <a:rPr sz="750" spc="-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Next</a:t>
                      </a:r>
                      <a:r>
                        <a:rPr sz="750" spc="-17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6M  </a:t>
                      </a:r>
                      <a:r>
                        <a:rPr sz="75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Return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4" marR="166370" indent="-63500">
                        <a:lnSpc>
                          <a:spcPct val="112900"/>
                        </a:lnSpc>
                        <a:spcBef>
                          <a:spcPts val="655"/>
                        </a:spcBef>
                      </a:pPr>
                      <a:r>
                        <a:rPr sz="750" spc="-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Next</a:t>
                      </a:r>
                      <a:r>
                        <a:rPr sz="750" spc="-16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12M  </a:t>
                      </a:r>
                      <a:r>
                        <a:rPr sz="75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Return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83185" marB="0">
                    <a:lnR w="9525">
                      <a:solidFill>
                        <a:srgbClr val="CACACA"/>
                      </a:solidFill>
                      <a:prstDash val="solid"/>
                    </a:lnR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431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2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Google</a:t>
                      </a:r>
                      <a:r>
                        <a:rPr sz="750" spc="-1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4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Inc.</a:t>
                      </a:r>
                      <a:r>
                        <a:rPr sz="750" spc="-1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3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Cl</a:t>
                      </a:r>
                      <a:r>
                        <a:rPr sz="750" spc="-1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2004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Technology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26.60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CACACA"/>
                      </a:solidFill>
                      <a:prstDash val="solid"/>
                    </a:lnL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9BD689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77.77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7CC470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83.64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7CC470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179.38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4F9B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430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Berkshire</a:t>
                      </a:r>
                      <a:r>
                        <a:rPr sz="750" spc="-1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Hathaway</a:t>
                      </a:r>
                      <a:r>
                        <a:rPr sz="750" spc="-1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4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Inc.</a:t>
                      </a:r>
                      <a:r>
                        <a:rPr sz="750" spc="-1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2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Class</a:t>
                      </a:r>
                      <a:r>
                        <a:rPr sz="750" spc="-1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B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1996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Finance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1.27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CACACA"/>
                      </a:solidFill>
                      <a:prstDash val="solid"/>
                    </a:lnL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CCD6C1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2.06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CCD6C1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8.14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BED6B1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41.67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91D2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363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Alibaba</a:t>
                      </a:r>
                      <a:r>
                        <a:rPr sz="750" spc="-1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2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Group</a:t>
                      </a:r>
                      <a:r>
                        <a:rPr sz="750" spc="-1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Holding</a:t>
                      </a:r>
                      <a:r>
                        <a:rPr sz="750" spc="-1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2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Ltd.</a:t>
                      </a:r>
                      <a:r>
                        <a:rPr sz="750" spc="-1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2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Sponsored</a:t>
                      </a:r>
                      <a:r>
                        <a:rPr sz="750" spc="-1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3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ADR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2014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Consumer</a:t>
                      </a:r>
                      <a:r>
                        <a:rPr sz="750" spc="-7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Non-Cyclicals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10.97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9525">
                      <a:solidFill>
                        <a:srgbClr val="CACACA"/>
                      </a:solidFill>
                      <a:prstDash val="solid"/>
                    </a:lnL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B8D6AC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16.98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ACD69F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-6.31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EFB8A8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-33.63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F781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431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2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Facebook,</a:t>
                      </a:r>
                      <a:r>
                        <a:rPr sz="750" spc="-1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4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Inc.</a:t>
                      </a:r>
                      <a:r>
                        <a:rPr sz="750" spc="-1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2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Class</a:t>
                      </a:r>
                      <a:r>
                        <a:rPr sz="750" spc="-1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2012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Technology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5.05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CACACA"/>
                      </a:solidFill>
                      <a:prstDash val="solid"/>
                    </a:lnL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C5D6B8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-38.99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F67660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-5.41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EBBCAC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-17.74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FB9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430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Mastercard</a:t>
                      </a:r>
                      <a:r>
                        <a:rPr sz="750" spc="-1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2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Incorporated</a:t>
                      </a:r>
                      <a:r>
                        <a:rPr sz="750" spc="-1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2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Class</a:t>
                      </a:r>
                      <a:r>
                        <a:rPr sz="750" spc="-1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2006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Finance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6.81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CACACA"/>
                      </a:solidFill>
                      <a:prstDash val="solid"/>
                    </a:lnL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C1D6B5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24.39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9FD68F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126.61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68AE5D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233.51</a:t>
                      </a:r>
                      <a:r>
                        <a:rPr sz="7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3484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431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Philip</a:t>
                      </a:r>
                      <a:r>
                        <a:rPr sz="750" spc="-1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Morris</a:t>
                      </a:r>
                      <a:r>
                        <a:rPr sz="750" spc="-1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International</a:t>
                      </a:r>
                      <a:r>
                        <a:rPr sz="750" spc="-1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4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Inc.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2008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Consumer</a:t>
                      </a:r>
                      <a:r>
                        <a:rPr sz="750" spc="-7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Non-Cyclicals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Negative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0.89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CACACA"/>
                      </a:solidFill>
                      <a:prstDash val="solid"/>
                    </a:lnL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CDD6C2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-1.44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D5D0BB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-2.93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DEC8B6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-25.54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F98F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362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2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salesforce.com,</a:t>
                      </a:r>
                      <a:r>
                        <a:rPr sz="750" spc="-1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2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inc.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2004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Technology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-19.04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9525">
                      <a:solidFill>
                        <a:srgbClr val="CACACA"/>
                      </a:solidFill>
                      <a:prstDash val="solid"/>
                    </a:lnL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FA9A86"/>
                    </a:solidFill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-2.74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DDC9B7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5.41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C4D6B8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27.44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99D6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9431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PayPal </a:t>
                      </a:r>
                      <a:r>
                        <a:rPr sz="750" spc="-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Holdings</a:t>
                      </a:r>
                      <a:r>
                        <a:rPr sz="750" spc="-2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4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Inc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2015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Finance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-9.56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CACACA"/>
                      </a:solidFill>
                      <a:prstDash val="solid"/>
                    </a:lnL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FCAB9B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-6.95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F3B6A4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-6.61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F3B6A4"/>
                    </a:solidFill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-3.77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E1C5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9431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2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AbbVie,</a:t>
                      </a:r>
                      <a:r>
                        <a:rPr sz="750" spc="-1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4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Inc.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2012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Healthcare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8.58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CACACA"/>
                      </a:solidFill>
                      <a:prstDash val="solid"/>
                    </a:lnL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BDD6B0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20.55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A7D696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23.36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A7D696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59.28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85CC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9430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2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Broadcom</a:t>
                      </a:r>
                      <a:r>
                        <a:rPr sz="750" spc="-1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4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Inc.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2009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Technology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Negative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-6.21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CACACA"/>
                      </a:solidFill>
                      <a:prstDash val="solid"/>
                    </a:lnL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EEB8A9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-12.86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FCA493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-0.27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D0D4C1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10.71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B9D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363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Charter</a:t>
                      </a:r>
                      <a:r>
                        <a:rPr sz="750" spc="-1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2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Communications,</a:t>
                      </a:r>
                      <a:r>
                        <a:rPr sz="750" spc="-1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4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Inc.</a:t>
                      </a:r>
                      <a:r>
                        <a:rPr sz="750" spc="-1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2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Class</a:t>
                      </a:r>
                      <a:r>
                        <a:rPr sz="750" spc="-1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2009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Telecommunications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Negative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-13.72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9525">
                      <a:solidFill>
                        <a:srgbClr val="CACACA"/>
                      </a:solidFill>
                      <a:prstDash val="solid"/>
                    </a:lnL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FBA292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-2.82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DDC8B7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-0.56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D1D3C0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9.69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BBD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9431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United</a:t>
                      </a:r>
                      <a:r>
                        <a:rPr sz="750" spc="-1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Parcel</a:t>
                      </a:r>
                      <a:r>
                        <a:rPr sz="750" spc="-1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2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Service,</a:t>
                      </a:r>
                      <a:r>
                        <a:rPr sz="750" spc="-1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4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Inc.</a:t>
                      </a:r>
                      <a:r>
                        <a:rPr sz="750" spc="-1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2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Class</a:t>
                      </a:r>
                      <a:r>
                        <a:rPr sz="750" spc="-1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B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1999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4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Industrials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4.45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CACACA"/>
                      </a:solidFill>
                      <a:prstDash val="solid"/>
                    </a:lnL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C5D6B9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-17.06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FB9D8A"/>
                    </a:solidFill>
                  </a:tcPr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-8.85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FCAC9E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-7.11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F4B5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9430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2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Anthem,</a:t>
                      </a:r>
                      <a:r>
                        <a:rPr sz="750" spc="-1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4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Inc.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2001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Healthcare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21.42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CACACA"/>
                      </a:solidFill>
                      <a:prstDash val="solid"/>
                    </a:lnL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A4D694"/>
                    </a:solidFill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27.03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9AD688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62.85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85C977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50.43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85C9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9431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Kraft </a:t>
                      </a:r>
                      <a:r>
                        <a:rPr sz="750" spc="-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Foods</a:t>
                      </a:r>
                      <a:r>
                        <a:rPr sz="750" spc="-2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4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Inc.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2001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Consumer</a:t>
                      </a:r>
                      <a:r>
                        <a:rPr sz="750" spc="-7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Non-Cyclicals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-0.16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CACACA"/>
                      </a:solidFill>
                      <a:prstDash val="solid"/>
                    </a:lnL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CFD5C2"/>
                    </a:solidFill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11.29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B8D6AB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10.61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B8D6AB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33.77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94D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363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2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Chicago</a:t>
                      </a:r>
                      <a:r>
                        <a:rPr sz="750" spc="-1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Mercantile</a:t>
                      </a:r>
                      <a:r>
                        <a:rPr sz="750" spc="-1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3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Exchange</a:t>
                      </a:r>
                      <a:r>
                        <a:rPr sz="750" spc="-1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Holdings</a:t>
                      </a:r>
                      <a:r>
                        <a:rPr sz="750" spc="-1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4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Inc.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2002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Finance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-2.66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CACACA"/>
                      </a:solidFill>
                      <a:prstDash val="solid"/>
                    </a:lnL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DDC9B7"/>
                    </a:solidFill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10.60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B9D6AC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60.12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85CA78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67.18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85CA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943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MetroPCS </a:t>
                      </a:r>
                      <a:r>
                        <a:rPr sz="750" spc="-2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Communications</a:t>
                      </a:r>
                      <a:r>
                        <a:rPr sz="750" spc="-204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4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Inc.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2007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Telecommunications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Negative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Negative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27.13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CACACA"/>
                      </a:solidFill>
                      <a:prstDash val="solid"/>
                    </a:lnL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9AD688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30.55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9AD688"/>
                    </a:solidFill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-19.79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FA9985"/>
                    </a:solidFill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-29.98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F886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9431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2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General </a:t>
                      </a:r>
                      <a:r>
                        <a:rPr sz="750" spc="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Motors</a:t>
                      </a:r>
                      <a:r>
                        <a:rPr sz="750" spc="-19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3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Company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2010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Consumer</a:t>
                      </a:r>
                      <a:r>
                        <a:rPr sz="750" spc="-6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Cyclicals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Negative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Negative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7.78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CACACA"/>
                      </a:solidFill>
                      <a:prstDash val="solid"/>
                    </a:lnL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BED6B3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-1.96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D9CDB9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-6.99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F3B5A4"/>
                    </a:solidFill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-37.75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F679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9431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Tesla</a:t>
                      </a:r>
                      <a:r>
                        <a:rPr sz="750" spc="-1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4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Inc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2010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Consumer</a:t>
                      </a:r>
                      <a:r>
                        <a:rPr sz="750" spc="-6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Cyclicals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Negative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Negative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-16.32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CACACA"/>
                      </a:solidFill>
                      <a:prstDash val="solid"/>
                    </a:lnL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FB9F8D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-14.37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FB9F8D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11.75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B8D6AA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22.24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A2D6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136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2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Zoetis,</a:t>
                      </a:r>
                      <a:r>
                        <a:rPr sz="750" spc="-1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4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Inc.</a:t>
                      </a:r>
                      <a:r>
                        <a:rPr sz="750" spc="-1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2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Class</a:t>
                      </a:r>
                      <a:r>
                        <a:rPr sz="750" spc="-1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2013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Healthcare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-0.15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CACACA"/>
                      </a:solidFill>
                      <a:prstDash val="solid"/>
                    </a:lnL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CFD5C2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-4.14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E3C3B0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-12.47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FCA694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-6.47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F0B8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943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2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Las</a:t>
                      </a:r>
                      <a:r>
                        <a:rPr sz="750" spc="-1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2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Vegas</a:t>
                      </a:r>
                      <a:r>
                        <a:rPr sz="750" spc="-1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3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Sands</a:t>
                      </a:r>
                      <a:r>
                        <a:rPr sz="750" spc="-1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3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Corp.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2004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Consumer</a:t>
                      </a:r>
                      <a:r>
                        <a:rPr sz="750" spc="-6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Negative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Negative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-9.58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CACACA"/>
                      </a:solidFill>
                      <a:prstDash val="solid"/>
                    </a:lnL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FCAB9B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-6.25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EEB8A8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-25.52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F98F78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-17.77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FB9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943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2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Kinder</a:t>
                      </a:r>
                      <a:r>
                        <a:rPr sz="750" spc="-1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Morgan</a:t>
                      </a:r>
                      <a:r>
                        <a:rPr sz="750" spc="-1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4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Inc</a:t>
                      </a:r>
                      <a:r>
                        <a:rPr sz="750" spc="-1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2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Class</a:t>
                      </a:r>
                      <a:r>
                        <a:rPr sz="750" spc="-1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P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2011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Energy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-2.82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CACACA"/>
                      </a:solidFill>
                      <a:prstDash val="solid"/>
                    </a:lnL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DDC8B7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-3.51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DDC8B7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-13.80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FBA292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18.98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AA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9431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3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HCA </a:t>
                      </a:r>
                      <a:r>
                        <a:rPr sz="750" spc="-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Healthcare</a:t>
                      </a:r>
                      <a:r>
                        <a:rPr sz="750" spc="-18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4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Inc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2011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Healthcare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Negative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Negative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-3.16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CACACA"/>
                      </a:solidFill>
                      <a:prstDash val="solid"/>
                    </a:lnL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DFC7B5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-2.57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DFC7B5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-40.48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F5735E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-21.05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FA96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1363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2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ServiceNow,</a:t>
                      </a:r>
                      <a:r>
                        <a:rPr sz="750" spc="-1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4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Inc.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2012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Technology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9.76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CACACA"/>
                      </a:solidFill>
                      <a:prstDash val="solid"/>
                    </a:lnL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BBD6AD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57.24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86CC79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22.07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A3D693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64.19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84C9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943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3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Synchrony</a:t>
                      </a:r>
                      <a:r>
                        <a:rPr sz="750" spc="-1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1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Financial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2014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Finance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7.32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CACACA"/>
                      </a:solidFill>
                      <a:prstDash val="solid"/>
                    </a:lnL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C0D6B4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29.96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97D686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50" spc="1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750" spc="-5" dirty="0">
                          <a:latin typeface="Arial"/>
                          <a:cs typeface="Arial"/>
                        </a:rPr>
                        <a:t>8.06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86CC79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77.15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7DC4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9431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3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JD.com,</a:t>
                      </a:r>
                      <a:r>
                        <a:rPr sz="750" spc="-1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4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Inc.</a:t>
                      </a:r>
                      <a:r>
                        <a:rPr sz="750" spc="-1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2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Sponsored</a:t>
                      </a:r>
                      <a:r>
                        <a:rPr sz="750" spc="-1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3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ADR</a:t>
                      </a:r>
                      <a:r>
                        <a:rPr sz="750" spc="-10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2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Class</a:t>
                      </a:r>
                      <a:r>
                        <a:rPr sz="750" spc="-105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50" spc="-10" dirty="0">
                          <a:solidFill>
                            <a:srgbClr val="333333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750">
                        <a:latin typeface="Verdana"/>
                        <a:cs typeface="Verdana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2014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Consumer</a:t>
                      </a:r>
                      <a:r>
                        <a:rPr sz="750" spc="-6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Cyclicals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14.04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CACACA"/>
                      </a:solidFill>
                      <a:prstDash val="solid"/>
                    </a:lnL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B3D6A4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27.68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99D687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-5.92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EDB9AA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spc="-5" dirty="0">
                          <a:latin typeface="Arial"/>
                          <a:cs typeface="Arial"/>
                        </a:rPr>
                        <a:t>34.72</a:t>
                      </a:r>
                      <a:r>
                        <a:rPr sz="750" dirty="0">
                          <a:latin typeface="Arial"/>
                          <a:cs typeface="Arial"/>
                        </a:rPr>
                        <a:t>%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9525">
                      <a:solidFill>
                        <a:srgbClr val="CACACA"/>
                      </a:solidFill>
                      <a:prstDash val="solid"/>
                    </a:lnR>
                    <a:lnT w="9525">
                      <a:solidFill>
                        <a:srgbClr val="CACACA"/>
                      </a:solidFill>
                      <a:prstDash val="solid"/>
                    </a:lnT>
                    <a:lnB w="9525">
                      <a:solidFill>
                        <a:srgbClr val="CACACA"/>
                      </a:solidFill>
                      <a:prstDash val="solid"/>
                    </a:lnB>
                    <a:solidFill>
                      <a:srgbClr val="94D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02051" y="1215321"/>
            <a:ext cx="3023235" cy="49403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950" b="1" spc="-30" dirty="0">
                <a:solidFill>
                  <a:srgbClr val="333333"/>
                </a:solidFill>
                <a:latin typeface="Lucida Sans"/>
                <a:cs typeface="Lucida Sans"/>
              </a:rPr>
              <a:t>Free</a:t>
            </a:r>
            <a:r>
              <a:rPr sz="950" b="1" spc="-10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50" b="1" spc="-65" dirty="0">
                <a:solidFill>
                  <a:srgbClr val="333333"/>
                </a:solidFill>
                <a:latin typeface="Lucida Sans"/>
                <a:cs typeface="Lucida Sans"/>
              </a:rPr>
              <a:t>Cash</a:t>
            </a:r>
            <a:r>
              <a:rPr sz="950" b="1" spc="-100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50" b="1" spc="-35" dirty="0">
                <a:solidFill>
                  <a:srgbClr val="333333"/>
                </a:solidFill>
                <a:latin typeface="Lucida Sans"/>
                <a:cs typeface="Lucida Sans"/>
              </a:rPr>
              <a:t>Flow</a:t>
            </a:r>
            <a:r>
              <a:rPr sz="950" b="1" spc="-10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50" b="1" spc="-50" dirty="0">
                <a:solidFill>
                  <a:srgbClr val="333333"/>
                </a:solidFill>
                <a:latin typeface="Lucida Sans"/>
                <a:cs typeface="Lucida Sans"/>
              </a:rPr>
              <a:t>Condition</a:t>
            </a:r>
            <a:r>
              <a:rPr sz="950" b="1" spc="-100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50" b="1" spc="-50" dirty="0">
                <a:solidFill>
                  <a:srgbClr val="333333"/>
                </a:solidFill>
                <a:latin typeface="Lucida Sans"/>
                <a:cs typeface="Lucida Sans"/>
              </a:rPr>
              <a:t>and</a:t>
            </a:r>
            <a:r>
              <a:rPr sz="950" b="1" spc="-105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50" b="1" spc="-20" dirty="0">
                <a:solidFill>
                  <a:srgbClr val="333333"/>
                </a:solidFill>
                <a:latin typeface="Lucida Sans"/>
                <a:cs typeface="Lucida Sans"/>
              </a:rPr>
              <a:t>Post-IPO</a:t>
            </a:r>
            <a:r>
              <a:rPr sz="950" b="1" spc="-100" dirty="0">
                <a:solidFill>
                  <a:srgbClr val="333333"/>
                </a:solidFill>
                <a:latin typeface="Lucida Sans"/>
                <a:cs typeface="Lucida Sans"/>
              </a:rPr>
              <a:t> </a:t>
            </a:r>
            <a:r>
              <a:rPr sz="950" b="1" spc="-35" dirty="0">
                <a:solidFill>
                  <a:srgbClr val="333333"/>
                </a:solidFill>
                <a:latin typeface="Lucida Sans"/>
                <a:cs typeface="Lucida Sans"/>
              </a:rPr>
              <a:t>Returns</a:t>
            </a:r>
            <a:endParaRPr sz="950">
              <a:latin typeface="Lucida Sans"/>
              <a:cs typeface="Lucida Sans"/>
            </a:endParaRPr>
          </a:p>
          <a:p>
            <a:pPr marL="12700" marR="5080" indent="635">
              <a:lnSpc>
                <a:spcPct val="119200"/>
              </a:lnSpc>
              <a:spcBef>
                <a:spcPts val="35"/>
              </a:spcBef>
            </a:pPr>
            <a:r>
              <a:rPr sz="800" spc="15" dirty="0">
                <a:solidFill>
                  <a:srgbClr val="333333"/>
                </a:solidFill>
                <a:latin typeface="Arial"/>
                <a:cs typeface="Arial"/>
              </a:rPr>
              <a:t>Top</a:t>
            </a:r>
            <a:r>
              <a:rPr sz="800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spc="50" dirty="0">
                <a:solidFill>
                  <a:srgbClr val="333333"/>
                </a:solidFill>
                <a:latin typeface="Arial"/>
                <a:cs typeface="Arial"/>
              </a:rPr>
              <a:t>30</a:t>
            </a:r>
            <a:r>
              <a:rPr sz="800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333333"/>
                </a:solidFill>
                <a:latin typeface="Arial"/>
                <a:cs typeface="Arial"/>
              </a:rPr>
              <a:t>Companies</a:t>
            </a:r>
            <a:r>
              <a:rPr sz="8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333333"/>
                </a:solidFill>
                <a:latin typeface="Arial"/>
                <a:cs typeface="Arial"/>
              </a:rPr>
              <a:t>by</a:t>
            </a:r>
            <a:r>
              <a:rPr sz="800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spc="60" dirty="0">
                <a:solidFill>
                  <a:srgbClr val="333333"/>
                </a:solidFill>
                <a:latin typeface="Arial"/>
                <a:cs typeface="Arial"/>
              </a:rPr>
              <a:t>Market</a:t>
            </a:r>
            <a:r>
              <a:rPr sz="8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333333"/>
                </a:solidFill>
                <a:latin typeface="Arial"/>
                <a:cs typeface="Arial"/>
              </a:rPr>
              <a:t>Capitalization</a:t>
            </a:r>
            <a:r>
              <a:rPr sz="800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333333"/>
                </a:solidFill>
                <a:latin typeface="Arial"/>
                <a:cs typeface="Arial"/>
              </a:rPr>
              <a:t>as</a:t>
            </a:r>
            <a:r>
              <a:rPr sz="8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sz="8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spc="55" dirty="0">
                <a:solidFill>
                  <a:srgbClr val="333333"/>
                </a:solidFill>
                <a:latin typeface="Arial"/>
                <a:cs typeface="Arial"/>
              </a:rPr>
              <a:t>03/31/2019  </a:t>
            </a:r>
            <a:r>
              <a:rPr sz="800" spc="50" dirty="0">
                <a:solidFill>
                  <a:srgbClr val="333333"/>
                </a:solidFill>
                <a:latin typeface="Arial"/>
                <a:cs typeface="Arial"/>
              </a:rPr>
              <a:t>05/1995 </a:t>
            </a:r>
            <a:r>
              <a:rPr sz="800" spc="8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800" spc="-1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spc="50" dirty="0">
                <a:solidFill>
                  <a:srgbClr val="333333"/>
                </a:solidFill>
                <a:latin typeface="Arial"/>
                <a:cs typeface="Arial"/>
              </a:rPr>
              <a:t>03/2019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1097" y="6502465"/>
            <a:ext cx="8610600" cy="6915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750" spc="10" dirty="0">
                <a:latin typeface="Arial"/>
                <a:cs typeface="Arial"/>
              </a:rPr>
              <a:t>Source: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20" dirty="0">
                <a:latin typeface="Arial"/>
                <a:cs typeface="Arial"/>
              </a:rPr>
              <a:t>TrimTabs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Asset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Management,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20" dirty="0">
                <a:latin typeface="Arial"/>
                <a:cs typeface="Arial"/>
              </a:rPr>
              <a:t>FactSet</a:t>
            </a:r>
            <a:endParaRPr sz="75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14"/>
              </a:spcBef>
            </a:pPr>
            <a:r>
              <a:rPr sz="750" dirty="0">
                <a:latin typeface="Arial"/>
                <a:cs typeface="Arial"/>
              </a:rPr>
              <a:t>The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equity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universe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is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5" dirty="0">
                <a:latin typeface="Arial"/>
                <a:cs typeface="Arial"/>
              </a:rPr>
              <a:t>constructed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using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all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stocks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75" dirty="0">
                <a:latin typeface="Arial"/>
                <a:cs typeface="Arial"/>
              </a:rPr>
              <a:t>with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a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market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capitalization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larger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than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one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billion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USD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5" dirty="0">
                <a:latin typeface="Arial"/>
                <a:cs typeface="Arial"/>
              </a:rPr>
              <a:t>which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20" dirty="0">
                <a:latin typeface="Arial"/>
                <a:cs typeface="Arial"/>
              </a:rPr>
              <a:t>launched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initial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public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60" dirty="0">
                <a:latin typeface="Arial"/>
                <a:cs typeface="Arial"/>
              </a:rPr>
              <a:t>oﬀering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(IPO)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55" dirty="0">
                <a:latin typeface="Arial"/>
                <a:cs typeface="Arial"/>
              </a:rPr>
              <a:t>from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05/1995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70" dirty="0">
                <a:latin typeface="Arial"/>
                <a:cs typeface="Arial"/>
              </a:rPr>
              <a:t>to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5" dirty="0">
                <a:latin typeface="Arial"/>
                <a:cs typeface="Arial"/>
              </a:rPr>
              <a:t>03/2019.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For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stock</a:t>
            </a:r>
            <a:endParaRPr sz="750">
              <a:latin typeface="Arial"/>
              <a:cs typeface="Arial"/>
            </a:endParaRPr>
          </a:p>
          <a:p>
            <a:pPr marL="12700" marR="5080">
              <a:lnSpc>
                <a:spcPct val="112900"/>
              </a:lnSpc>
              <a:spcBef>
                <a:spcPts val="65"/>
              </a:spcBef>
            </a:pPr>
            <a:r>
              <a:rPr sz="750" spc="50" dirty="0">
                <a:latin typeface="Arial"/>
                <a:cs typeface="Arial"/>
              </a:rPr>
              <a:t>return,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we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use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the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month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20" dirty="0">
                <a:latin typeface="Arial"/>
                <a:cs typeface="Arial"/>
              </a:rPr>
              <a:t>end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date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60" dirty="0">
                <a:latin typeface="Arial"/>
                <a:cs typeface="Arial"/>
              </a:rPr>
              <a:t>after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IPO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as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the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55" dirty="0">
                <a:latin typeface="Arial"/>
                <a:cs typeface="Arial"/>
              </a:rPr>
              <a:t>starting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point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and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look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70" dirty="0">
                <a:latin typeface="Arial"/>
                <a:cs typeface="Arial"/>
              </a:rPr>
              <a:t>at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55" dirty="0">
                <a:latin typeface="Arial"/>
                <a:cs typeface="Arial"/>
              </a:rPr>
              <a:t>forward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one-,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5" dirty="0">
                <a:latin typeface="Arial"/>
                <a:cs typeface="Arial"/>
              </a:rPr>
              <a:t>three-,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six-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and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twelve-month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65" dirty="0">
                <a:latin typeface="Arial"/>
                <a:cs typeface="Arial"/>
              </a:rPr>
              <a:t>total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return.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Free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Cash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Flow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Generation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is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the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latest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reported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ﬁsical  </a:t>
            </a:r>
            <a:r>
              <a:rPr sz="750" spc="35" dirty="0">
                <a:latin typeface="Arial"/>
                <a:cs typeface="Arial"/>
              </a:rPr>
              <a:t>year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Free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Cash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Flow.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Free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Cash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Flow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20" dirty="0">
                <a:latin typeface="Arial"/>
                <a:cs typeface="Arial"/>
              </a:rPr>
              <a:t>Trend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is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calculated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using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least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squares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35" dirty="0">
                <a:latin typeface="Arial"/>
                <a:cs typeface="Arial"/>
              </a:rPr>
              <a:t>polynomial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130" dirty="0">
                <a:latin typeface="Arial"/>
                <a:cs typeface="Arial"/>
              </a:rPr>
              <a:t>ﬁt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on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the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last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three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years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Free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Cash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Flow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55" dirty="0">
                <a:latin typeface="Arial"/>
                <a:cs typeface="Arial"/>
              </a:rPr>
              <a:t>of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the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20" dirty="0">
                <a:latin typeface="Arial"/>
                <a:cs typeface="Arial"/>
              </a:rPr>
              <a:t>company.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750" dirty="0">
                <a:latin typeface="Arial"/>
                <a:cs typeface="Arial"/>
              </a:rPr>
              <a:t>The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hypothetical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portfolios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are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5" dirty="0">
                <a:latin typeface="Arial"/>
                <a:cs typeface="Arial"/>
              </a:rPr>
              <a:t>constructed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in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20" dirty="0">
                <a:latin typeface="Arial"/>
                <a:cs typeface="Arial"/>
              </a:rPr>
              <a:t>an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equally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weighted,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monthly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rebalanced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approach.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They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do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55" dirty="0">
                <a:latin typeface="Arial"/>
                <a:cs typeface="Arial"/>
              </a:rPr>
              <a:t>not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0" dirty="0">
                <a:latin typeface="Arial"/>
                <a:cs typeface="Arial"/>
              </a:rPr>
              <a:t>represent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35" dirty="0">
                <a:latin typeface="Arial"/>
                <a:cs typeface="Arial"/>
              </a:rPr>
              <a:t>actual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fund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45" dirty="0">
                <a:latin typeface="Arial"/>
                <a:cs typeface="Arial"/>
              </a:rPr>
              <a:t>or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50" dirty="0">
                <a:latin typeface="Arial"/>
                <a:cs typeface="Arial"/>
              </a:rPr>
              <a:t>portfolio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30" dirty="0">
                <a:latin typeface="Arial"/>
                <a:cs typeface="Arial"/>
              </a:rPr>
              <a:t>performance.</a:t>
            </a:r>
            <a:endParaRPr sz="750">
              <a:latin typeface="Arial"/>
              <a:cs typeface="Arial"/>
            </a:endParaRP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54BF66FF-95A4-44BD-A1CC-F5F43281AC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89" y="56176"/>
            <a:ext cx="2505392" cy="15658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8585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1764</Words>
  <Application>Microsoft Office PowerPoint</Application>
  <PresentationFormat>Custom</PresentationFormat>
  <Paragraphs>371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Lucida Sans</vt:lpstr>
      <vt:lpstr>Times New Roman</vt:lpstr>
      <vt:lpstr>Trebuchet MS</vt:lpstr>
      <vt:lpstr>Verdana</vt:lpstr>
      <vt:lpstr>Office Theme</vt:lpstr>
      <vt:lpstr>TrimTabs Free Cash Flow  Investment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IPO vs FCF</dc:title>
  <cp:lastModifiedBy>Derin Cohen</cp:lastModifiedBy>
  <cp:revision>1</cp:revision>
  <dcterms:created xsi:type="dcterms:W3CDTF">2019-04-24T19:49:50Z</dcterms:created>
  <dcterms:modified xsi:type="dcterms:W3CDTF">2019-04-24T19:55:44Z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2019-04-18T00:00:00Z</vt:filetime>
  </property>
  <property fmtid="{D5CDD505-2E9C-101B-9397-08002B2CF9AE}" pid="3" name="Creator">
    <vt:lpwstr>Adobe Illustrator CC 22.1 (Macintosh)</vt:lpwstr>
  </property>
  <property fmtid="{D5CDD505-2E9C-101B-9397-08002B2CF9AE}" pid="4" name="LastSaved">
    <vt:filetime>2019-04-24T00:00:00Z</vt:filetime>
  </property>
</Properties>
</file>